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15"/>
  </p:notesMasterIdLst>
  <p:sldIdLst>
    <p:sldId id="257" r:id="rId5"/>
    <p:sldId id="259" r:id="rId6"/>
    <p:sldId id="260" r:id="rId7"/>
    <p:sldId id="261" r:id="rId8"/>
    <p:sldId id="262" r:id="rId9"/>
    <p:sldId id="263" r:id="rId10"/>
    <p:sldId id="264" r:id="rId11"/>
    <p:sldId id="268" r:id="rId12"/>
    <p:sldId id="26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25"/>
    <a:srgbClr val="548235"/>
    <a:srgbClr val="00551B"/>
    <a:srgbClr val="004915"/>
    <a:srgbClr val="023611"/>
    <a:srgbClr val="0D7A3B"/>
    <a:srgbClr val="042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91457"/>
  </p:normalViewPr>
  <p:slideViewPr>
    <p:cSldViewPr snapToGrid="0">
      <p:cViewPr varScale="1">
        <p:scale>
          <a:sx n="101" d="100"/>
          <a:sy n="101" d="100"/>
        </p:scale>
        <p:origin x="224"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7T21:38:17.435"/>
    </inkml:context>
    <inkml:brush xml:id="br0">
      <inkml:brushProperty name="width" value="0.05" units="cm"/>
      <inkml:brushProperty name="height" value="0.05"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7T21:38:20.191"/>
    </inkml:context>
    <inkml:brush xml:id="br0">
      <inkml:brushProperty name="width" value="0.05" units="cm"/>
      <inkml:brushProperty name="height" value="0.05" units="cm"/>
    </inkml:brush>
  </inkml:definitions>
  <inkml:trace contextRef="#ctx0" brushRef="#br0">22 0 24575,'-12'0'0,"3"0"0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4F421-22F6-AA4D-A648-2D1970A5686A}" type="datetimeFigureOut">
              <a:rPr lang="en-US" smtClean="0"/>
              <a:t>7/15/20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B58A7-7E03-5445-AED8-D4F03DA596AF}" type="slidenum">
              <a:rPr lang="en-US" smtClean="0"/>
              <a:t>‹#›</a:t>
            </a:fld>
            <a:endParaRPr lang="en-US"/>
          </a:p>
        </p:txBody>
      </p:sp>
    </p:spTree>
    <p:extLst>
      <p:ext uri="{BB962C8B-B14F-4D97-AF65-F5344CB8AC3E}">
        <p14:creationId xmlns:p14="http://schemas.microsoft.com/office/powerpoint/2010/main" val="7535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8B58A7-7E03-5445-AED8-D4F03DA596AF}" type="slidenum">
              <a:rPr lang="en-US" smtClean="0"/>
              <a:t>1</a:t>
            </a:fld>
            <a:endParaRPr lang="en-US"/>
          </a:p>
        </p:txBody>
      </p:sp>
    </p:spTree>
    <p:extLst>
      <p:ext uri="{BB962C8B-B14F-4D97-AF65-F5344CB8AC3E}">
        <p14:creationId xmlns:p14="http://schemas.microsoft.com/office/powerpoint/2010/main" val="381437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D28FE-4D9A-C244-B3E1-0D6B51F1A2E6}" type="slidenum">
              <a:rPr lang="en-US" smtClean="0"/>
              <a:t>3</a:t>
            </a:fld>
            <a:endParaRPr lang="en-US"/>
          </a:p>
        </p:txBody>
      </p:sp>
    </p:spTree>
    <p:extLst>
      <p:ext uri="{BB962C8B-B14F-4D97-AF65-F5344CB8AC3E}">
        <p14:creationId xmlns:p14="http://schemas.microsoft.com/office/powerpoint/2010/main" val="217542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D28FE-4D9A-C244-B3E1-0D6B51F1A2E6}" type="slidenum">
              <a:rPr lang="en-US" smtClean="0"/>
              <a:t>4</a:t>
            </a:fld>
            <a:endParaRPr lang="en-US"/>
          </a:p>
        </p:txBody>
      </p:sp>
    </p:spTree>
    <p:extLst>
      <p:ext uri="{BB962C8B-B14F-4D97-AF65-F5344CB8AC3E}">
        <p14:creationId xmlns:p14="http://schemas.microsoft.com/office/powerpoint/2010/main" val="415345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26E2-2863-8842-A47B-33710EB1DC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1F00AC-3438-584E-8371-ED4F3FB006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61226B-C311-6945-8D1D-3551E8CE4509}"/>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5" name="Footer Placeholder 4">
            <a:extLst>
              <a:ext uri="{FF2B5EF4-FFF2-40B4-BE49-F238E27FC236}">
                <a16:creationId xmlns:a16="http://schemas.microsoft.com/office/drawing/2014/main" id="{DA8F07C5-31A4-2746-84B4-747316C6E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F8708-261B-C140-8C7C-95E0BDC5D02D}"/>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76600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D6E6-4C86-BC4B-9034-D42EB317B5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240870-DD50-D741-84D8-F74209120B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9A9F0-CD88-B248-A20F-1091C35B5D43}"/>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5" name="Footer Placeholder 4">
            <a:extLst>
              <a:ext uri="{FF2B5EF4-FFF2-40B4-BE49-F238E27FC236}">
                <a16:creationId xmlns:a16="http://schemas.microsoft.com/office/drawing/2014/main" id="{8ABEAC36-B6FA-8446-9B6E-4AECB4427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0E9BB-076B-1444-9696-7726C16EDF71}"/>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111042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04AA4-9B0B-6B43-A55A-E76D550963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B506F-0060-104D-9621-5F2746947F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3ACA7-B61A-B746-A701-7EC9E4793CF0}"/>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5" name="Footer Placeholder 4">
            <a:extLst>
              <a:ext uri="{FF2B5EF4-FFF2-40B4-BE49-F238E27FC236}">
                <a16:creationId xmlns:a16="http://schemas.microsoft.com/office/drawing/2014/main" id="{A653C8BC-320B-6F46-86AF-ADEC66B7E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31D6E-F13E-1D4C-AC7A-8BF238E61445}"/>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2573919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68295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59092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4069664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1948E2-C155-9C4A-A6C9-3CCBC842425B}"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817881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1948E2-C155-9C4A-A6C9-3CCBC842425B}" type="datetimeFigureOut">
              <a:rPr lang="en-US" smtClean="0"/>
              <a:t>7/15/20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4195443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1948E2-C155-9C4A-A6C9-3CCBC842425B}" type="datetimeFigureOut">
              <a:rPr lang="en-US" smtClean="0"/>
              <a:t>7/15/20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316003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948E2-C155-9C4A-A6C9-3CCBC842425B}" type="datetimeFigureOut">
              <a:rPr lang="en-US" smtClean="0"/>
              <a:t>7/15/20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2721659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948E2-C155-9C4A-A6C9-3CCBC842425B}"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317947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FA47-DA16-FE40-B577-9CAB4FD8A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C7FCE-E19D-8B40-B4AE-08800CC27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FF5D4-75D6-9345-A386-57582621389E}"/>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5" name="Footer Placeholder 4">
            <a:extLst>
              <a:ext uri="{FF2B5EF4-FFF2-40B4-BE49-F238E27FC236}">
                <a16:creationId xmlns:a16="http://schemas.microsoft.com/office/drawing/2014/main" id="{9EA524EC-BF6B-DB48-8C27-EA5E3F5FB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13E4-603A-0248-958B-0A3D481B64DC}"/>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1245589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948E2-C155-9C4A-A6C9-3CCBC842425B}"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3856968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267940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82206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68295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59092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4069664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1948E2-C155-9C4A-A6C9-3CCBC842425B}"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817881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1948E2-C155-9C4A-A6C9-3CCBC842425B}" type="datetimeFigureOut">
              <a:rPr lang="en-US" smtClean="0"/>
              <a:t>7/15/20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4195443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1948E2-C155-9C4A-A6C9-3CCBC842425B}" type="datetimeFigureOut">
              <a:rPr lang="en-US" smtClean="0"/>
              <a:t>7/15/20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31600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948E2-C155-9C4A-A6C9-3CCBC842425B}" type="datetimeFigureOut">
              <a:rPr lang="en-US" smtClean="0"/>
              <a:t>7/15/20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272165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FEB4-CE94-B24E-927A-032238E083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ECDA2A-4006-CB4E-91E1-971993C13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2A00A-2B5A-DB40-AAB5-BBD37531E36F}"/>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5" name="Footer Placeholder 4">
            <a:extLst>
              <a:ext uri="{FF2B5EF4-FFF2-40B4-BE49-F238E27FC236}">
                <a16:creationId xmlns:a16="http://schemas.microsoft.com/office/drawing/2014/main" id="{83C51E4D-2A3A-9740-8B6E-437C07F27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4F286-63F0-834F-9559-20E12CACED26}"/>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4120260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948E2-C155-9C4A-A6C9-3CCBC842425B}"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3179475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948E2-C155-9C4A-A6C9-3CCBC842425B}"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3856968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2679403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822063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68295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5909270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4069664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1948E2-C155-9C4A-A6C9-3CCBC842425B}"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817881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1948E2-C155-9C4A-A6C9-3CCBC842425B}" type="datetimeFigureOut">
              <a:rPr lang="en-US" smtClean="0"/>
              <a:t>7/15/20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4195443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1948E2-C155-9C4A-A6C9-3CCBC842425B}" type="datetimeFigureOut">
              <a:rPr lang="en-US" smtClean="0"/>
              <a:t>7/15/20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31600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22E31-3856-1149-B2C2-F8A9EDCC0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780E4-D787-8245-BA4F-F6A263B3A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7B8C39-9550-1649-BD9F-51336BB8E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55FA1-7A74-A04A-A997-8A665D127989}"/>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6" name="Footer Placeholder 5">
            <a:extLst>
              <a:ext uri="{FF2B5EF4-FFF2-40B4-BE49-F238E27FC236}">
                <a16:creationId xmlns:a16="http://schemas.microsoft.com/office/drawing/2014/main" id="{1F4AE84F-9676-A244-B9C9-675432B0E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0B22D-C3E1-2F4A-901F-10A0A44E2334}"/>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2884600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948E2-C155-9C4A-A6C9-3CCBC842425B}" type="datetimeFigureOut">
              <a:rPr lang="en-US" smtClean="0"/>
              <a:t>7/15/20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2721659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948E2-C155-9C4A-A6C9-3CCBC842425B}"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3179475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948E2-C155-9C4A-A6C9-3CCBC842425B}" type="datetimeFigureOut">
              <a:rPr lang="en-US" smtClean="0"/>
              <a:t>7/15/20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3856968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2679403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948E2-C155-9C4A-A6C9-3CCBC842425B}" type="datetimeFigureOut">
              <a:rPr lang="en-US" smtClean="0"/>
              <a:t>7/15/20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4AE0B-6F12-F64F-AF13-D4352B2AF190}" type="slidenum">
              <a:rPr lang="en-US" smtClean="0"/>
              <a:t>‹#›</a:t>
            </a:fld>
            <a:endParaRPr lang="en-US"/>
          </a:p>
        </p:txBody>
      </p:sp>
    </p:spTree>
    <p:extLst>
      <p:ext uri="{BB962C8B-B14F-4D97-AF65-F5344CB8AC3E}">
        <p14:creationId xmlns:p14="http://schemas.microsoft.com/office/powerpoint/2010/main" val="182206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B66E-4871-5A41-94E1-19FE38DC3F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6B12F8-4023-F442-A89B-7AC09F6AD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4EA3DD-790A-284B-B034-D3FD2A878E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97A923-BD9E-B243-AD99-A6776E335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E27D6-013D-054D-B020-3A1BA974E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9EFC5-7CFD-1F42-A8D0-5C2947F81F17}"/>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8" name="Footer Placeholder 7">
            <a:extLst>
              <a:ext uri="{FF2B5EF4-FFF2-40B4-BE49-F238E27FC236}">
                <a16:creationId xmlns:a16="http://schemas.microsoft.com/office/drawing/2014/main" id="{4DF7F38C-89B7-794C-B41F-62E22E117D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257A55-E4C0-FA48-976A-C0114FA4CC4E}"/>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130082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D465-F1F0-3345-A2B3-3769CB8AB5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6D268-D226-3E45-B9A5-08D2BF21276B}"/>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4" name="Footer Placeholder 3">
            <a:extLst>
              <a:ext uri="{FF2B5EF4-FFF2-40B4-BE49-F238E27FC236}">
                <a16:creationId xmlns:a16="http://schemas.microsoft.com/office/drawing/2014/main" id="{DDA05CA3-0F2F-3948-9680-93C7164FB5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B03CB4-66FD-7A4E-8C74-BF262351E653}"/>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138869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B15DC8-93B9-904A-B0C7-54D5F1C71657}"/>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3" name="Footer Placeholder 2">
            <a:extLst>
              <a:ext uri="{FF2B5EF4-FFF2-40B4-BE49-F238E27FC236}">
                <a16:creationId xmlns:a16="http://schemas.microsoft.com/office/drawing/2014/main" id="{D7E42C37-B376-8A47-9CA5-6D14536FCA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62FA2A-CEE3-3248-841F-25AAAA42F3A3}"/>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139228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D9A0-50A7-EC48-BCEA-95FB2D8C8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857F80-FA79-834D-8878-1697B8EB9C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BD21BE-85B2-624E-BEC2-2CAC8D6F0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1C0EB-5B3D-EB4E-8E3C-B60E56BB47DC}"/>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6" name="Footer Placeholder 5">
            <a:extLst>
              <a:ext uri="{FF2B5EF4-FFF2-40B4-BE49-F238E27FC236}">
                <a16:creationId xmlns:a16="http://schemas.microsoft.com/office/drawing/2014/main" id="{CF3A7FF5-A5ED-8B4C-A157-E158CB394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40541-FCC6-4F43-A05E-8ABB7F08F9BE}"/>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166285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1AD8-0D77-AA4D-94C6-FF94DD82B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E7535C-2F03-7A40-8491-E95DB231E9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3D689F-F372-1A48-837A-B3869019A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8D548-B026-6A4C-B415-521D923AB230}"/>
              </a:ext>
            </a:extLst>
          </p:cNvPr>
          <p:cNvSpPr>
            <a:spLocks noGrp="1"/>
          </p:cNvSpPr>
          <p:nvPr>
            <p:ph type="dt" sz="half" idx="10"/>
          </p:nvPr>
        </p:nvSpPr>
        <p:spPr/>
        <p:txBody>
          <a:bodyPr/>
          <a:lstStyle/>
          <a:p>
            <a:fld id="{635C044F-4DCB-1E4D-9AE9-97EC083D9B5E}" type="datetimeFigureOut">
              <a:rPr lang="en-US" smtClean="0"/>
              <a:t>7/15/20</a:t>
            </a:fld>
            <a:endParaRPr lang="en-US"/>
          </a:p>
        </p:txBody>
      </p:sp>
      <p:sp>
        <p:nvSpPr>
          <p:cNvPr id="6" name="Footer Placeholder 5">
            <a:extLst>
              <a:ext uri="{FF2B5EF4-FFF2-40B4-BE49-F238E27FC236}">
                <a16:creationId xmlns:a16="http://schemas.microsoft.com/office/drawing/2014/main" id="{5C0F1814-BFA2-4B4B-B8DF-9224F1C7E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FF2A-D463-824F-B6A8-8644B86764FB}"/>
              </a:ext>
            </a:extLst>
          </p:cNvPr>
          <p:cNvSpPr>
            <a:spLocks noGrp="1"/>
          </p:cNvSpPr>
          <p:nvPr>
            <p:ph type="sldNum" sz="quarter" idx="12"/>
          </p:nvPr>
        </p:nvSpPr>
        <p:spPr/>
        <p:txBody>
          <a:bodyPr/>
          <a:lstStyle/>
          <a:p>
            <a:fld id="{FFF6384A-03AC-8047-B4A3-0F04E2EAD4AF}" type="slidenum">
              <a:rPr lang="en-US" smtClean="0"/>
              <a:t>‹#›</a:t>
            </a:fld>
            <a:endParaRPr lang="en-US"/>
          </a:p>
        </p:txBody>
      </p:sp>
    </p:spTree>
    <p:extLst>
      <p:ext uri="{BB962C8B-B14F-4D97-AF65-F5344CB8AC3E}">
        <p14:creationId xmlns:p14="http://schemas.microsoft.com/office/powerpoint/2010/main" val="385587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52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4C7A9B-EA43-EA40-ABB2-D26FD4B4E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BF468B-4B2F-C743-8633-C29BF3321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46362-AAD2-F947-B75E-9AD4B8A65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C044F-4DCB-1E4D-9AE9-97EC083D9B5E}" type="datetimeFigureOut">
              <a:rPr lang="en-US" smtClean="0"/>
              <a:t>7/15/20</a:t>
            </a:fld>
            <a:endParaRPr lang="en-US"/>
          </a:p>
        </p:txBody>
      </p:sp>
      <p:sp>
        <p:nvSpPr>
          <p:cNvPr id="5" name="Footer Placeholder 4">
            <a:extLst>
              <a:ext uri="{FF2B5EF4-FFF2-40B4-BE49-F238E27FC236}">
                <a16:creationId xmlns:a16="http://schemas.microsoft.com/office/drawing/2014/main" id="{64856EB1-5A5C-F54B-ABB6-4E26D4CCC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94B721-5867-EC41-B44E-308554F41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384A-03AC-8047-B4A3-0F04E2EAD4AF}" type="slidenum">
              <a:rPr lang="en-US" smtClean="0"/>
              <a:t>‹#›</a:t>
            </a:fld>
            <a:endParaRPr lang="en-US"/>
          </a:p>
        </p:txBody>
      </p:sp>
    </p:spTree>
    <p:extLst>
      <p:ext uri="{BB962C8B-B14F-4D97-AF65-F5344CB8AC3E}">
        <p14:creationId xmlns:p14="http://schemas.microsoft.com/office/powerpoint/2010/main" val="727973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5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948E2-C155-9C4A-A6C9-3CCBC842425B}" type="datetimeFigureOut">
              <a:rPr lang="en-US" smtClean="0"/>
              <a:t>7/15/20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4AE0B-6F12-F64F-AF13-D4352B2AF190}" type="slidenum">
              <a:rPr lang="en-US" smtClean="0"/>
              <a:t>‹#›</a:t>
            </a:fld>
            <a:endParaRPr lang="en-US"/>
          </a:p>
        </p:txBody>
      </p:sp>
    </p:spTree>
    <p:extLst>
      <p:ext uri="{BB962C8B-B14F-4D97-AF65-F5344CB8AC3E}">
        <p14:creationId xmlns:p14="http://schemas.microsoft.com/office/powerpoint/2010/main" val="16932324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5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948E2-C155-9C4A-A6C9-3CCBC842425B}" type="datetimeFigureOut">
              <a:rPr lang="en-US" smtClean="0"/>
              <a:t>7/15/20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4AE0B-6F12-F64F-AF13-D4352B2AF190}" type="slidenum">
              <a:rPr lang="en-US" smtClean="0"/>
              <a:t>‹#›</a:t>
            </a:fld>
            <a:endParaRPr lang="en-US"/>
          </a:p>
        </p:txBody>
      </p:sp>
    </p:spTree>
    <p:extLst>
      <p:ext uri="{BB962C8B-B14F-4D97-AF65-F5344CB8AC3E}">
        <p14:creationId xmlns:p14="http://schemas.microsoft.com/office/powerpoint/2010/main" val="16932324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C2B4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948E2-C155-9C4A-A6C9-3CCBC842425B}" type="datetimeFigureOut">
              <a:rPr lang="en-US" smtClean="0"/>
              <a:t>7/15/20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4AE0B-6F12-F64F-AF13-D4352B2AF190}" type="slidenum">
              <a:rPr lang="en-US" smtClean="0"/>
              <a:t>‹#›</a:t>
            </a:fld>
            <a:endParaRPr lang="en-US"/>
          </a:p>
        </p:txBody>
      </p:sp>
    </p:spTree>
    <p:extLst>
      <p:ext uri="{BB962C8B-B14F-4D97-AF65-F5344CB8AC3E}">
        <p14:creationId xmlns:p14="http://schemas.microsoft.com/office/powerpoint/2010/main" val="169323241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image" Target="../media/image1.jpe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tiff"/><Relationship Id="rId5" Type="http://schemas.openxmlformats.org/officeDocument/2006/relationships/customXml" Target="../ink/ink2.xml"/><Relationship Id="rId15" Type="http://schemas.openxmlformats.org/officeDocument/2006/relationships/image" Target="../media/image10.png"/><Relationship Id="rId10" Type="http://schemas.openxmlformats.org/officeDocument/2006/relationships/image" Target="../media/image5.jpeg"/><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089D1-7050-4353-A8AE-972080A578B9}"/>
              </a:ext>
            </a:extLst>
          </p:cNvPr>
          <p:cNvSpPr/>
          <p:nvPr/>
        </p:nvSpPr>
        <p:spPr>
          <a:xfrm>
            <a:off x="1730" y="6135791"/>
            <a:ext cx="12191797" cy="71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 name="Title 1">
            <a:extLst>
              <a:ext uri="{FF2B5EF4-FFF2-40B4-BE49-F238E27FC236}">
                <a16:creationId xmlns:a16="http://schemas.microsoft.com/office/drawing/2014/main" id="{E03EA979-D186-644D-8926-5522F8404D87}"/>
              </a:ext>
            </a:extLst>
          </p:cNvPr>
          <p:cNvSpPr>
            <a:spLocks noGrp="1"/>
          </p:cNvSpPr>
          <p:nvPr>
            <p:ph type="ctrTitle"/>
          </p:nvPr>
        </p:nvSpPr>
        <p:spPr>
          <a:xfrm>
            <a:off x="0" y="-201027"/>
            <a:ext cx="12192000" cy="2387600"/>
          </a:xfrm>
        </p:spPr>
        <p:txBody>
          <a:bodyPr>
            <a:noAutofit/>
          </a:bodyPr>
          <a:lstStyle/>
          <a:p>
            <a:r>
              <a:rPr lang="en-US" sz="4800" b="1">
                <a:solidFill>
                  <a:schemeClr val="bg1"/>
                </a:solidFill>
                <a:latin typeface="Eurostile" panose="020B0504020202050204" pitchFamily="34" charset="77"/>
                <a:ea typeface="Nanum Myeongjo" panose="02020603020101020101" pitchFamily="18" charset="-127"/>
              </a:rPr>
              <a:t>The Effects of Native Tree Species on Ambient Air and Surface Temperatures in Southeastern Michigan</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07438B04-9653-8F48-B41D-6FF400568838}"/>
                  </a:ext>
                </a:extLst>
              </p14:cNvPr>
              <p14:cNvContentPartPr/>
              <p14:nvPr/>
            </p14:nvContentPartPr>
            <p14:xfrm>
              <a:off x="7646422" y="-1231988"/>
              <a:ext cx="360" cy="360"/>
            </p14:xfrm>
          </p:contentPart>
        </mc:Choice>
        <mc:Fallback xmlns="">
          <p:pic>
            <p:nvPicPr>
              <p:cNvPr id="11" name="Ink 10">
                <a:extLst>
                  <a:ext uri="{FF2B5EF4-FFF2-40B4-BE49-F238E27FC236}">
                    <a16:creationId xmlns:a16="http://schemas.microsoft.com/office/drawing/2014/main" id="{07438B04-9653-8F48-B41D-6FF400568838}"/>
                  </a:ext>
                </a:extLst>
              </p:cNvPr>
              <p:cNvPicPr/>
              <p:nvPr/>
            </p:nvPicPr>
            <p:blipFill>
              <a:blip r:embed="rId4"/>
              <a:stretch>
                <a:fillRect/>
              </a:stretch>
            </p:blipFill>
            <p:spPr>
              <a:xfrm>
                <a:off x="7637422" y="-124098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399B1DD5-EA8B-AA43-8347-489B92013B85}"/>
                  </a:ext>
                </a:extLst>
              </p14:cNvPr>
              <p14:cNvContentPartPr/>
              <p14:nvPr/>
            </p14:nvContentPartPr>
            <p14:xfrm>
              <a:off x="11785342" y="8044492"/>
              <a:ext cx="7920" cy="360"/>
            </p14:xfrm>
          </p:contentPart>
        </mc:Choice>
        <mc:Fallback xmlns="">
          <p:pic>
            <p:nvPicPr>
              <p:cNvPr id="12" name="Ink 11">
                <a:extLst>
                  <a:ext uri="{FF2B5EF4-FFF2-40B4-BE49-F238E27FC236}">
                    <a16:creationId xmlns:a16="http://schemas.microsoft.com/office/drawing/2014/main" id="{399B1DD5-EA8B-AA43-8347-489B92013B85}"/>
                  </a:ext>
                </a:extLst>
              </p:cNvPr>
              <p:cNvPicPr/>
              <p:nvPr/>
            </p:nvPicPr>
            <p:blipFill>
              <a:blip r:embed="rId6"/>
              <a:stretch>
                <a:fillRect/>
              </a:stretch>
            </p:blipFill>
            <p:spPr>
              <a:xfrm>
                <a:off x="11776342" y="8035492"/>
                <a:ext cx="25560" cy="18000"/>
              </a:xfrm>
              <a:prstGeom prst="rect">
                <a:avLst/>
              </a:prstGeom>
            </p:spPr>
          </p:pic>
        </mc:Fallback>
      </mc:AlternateContent>
      <p:sp>
        <p:nvSpPr>
          <p:cNvPr id="15" name="TextBox 14">
            <a:extLst>
              <a:ext uri="{FF2B5EF4-FFF2-40B4-BE49-F238E27FC236}">
                <a16:creationId xmlns:a16="http://schemas.microsoft.com/office/drawing/2014/main" id="{87B04629-842F-9C48-8ACB-8BA7D1BFEAD3}"/>
              </a:ext>
            </a:extLst>
          </p:cNvPr>
          <p:cNvSpPr txBox="1"/>
          <p:nvPr/>
        </p:nvSpPr>
        <p:spPr>
          <a:xfrm>
            <a:off x="319548" y="2108037"/>
            <a:ext cx="4593260" cy="461665"/>
          </a:xfrm>
          <a:prstGeom prst="rect">
            <a:avLst/>
          </a:prstGeom>
          <a:noFill/>
        </p:spPr>
        <p:txBody>
          <a:bodyPr wrap="square" rtlCol="0">
            <a:spAutoFit/>
          </a:bodyPr>
          <a:lstStyle/>
          <a:p>
            <a:r>
              <a:rPr lang="en-US" sz="2400" dirty="0" err="1">
                <a:solidFill>
                  <a:schemeClr val="bg1"/>
                </a:solidFill>
                <a:latin typeface="Eurostile" panose="020B0504020202050204" pitchFamily="34" charset="77"/>
                <a:ea typeface="Nanum Myeongjo" panose="02020603020101020101" pitchFamily="18" charset="-127"/>
              </a:rPr>
              <a:t>Itidal</a:t>
            </a:r>
            <a:r>
              <a:rPr lang="en-US" sz="2400" dirty="0">
                <a:solidFill>
                  <a:schemeClr val="bg1"/>
                </a:solidFill>
                <a:latin typeface="Eurostile" panose="020B0504020202050204" pitchFamily="34" charset="77"/>
                <a:ea typeface="Nanum Myeongjo" panose="02020603020101020101" pitchFamily="18" charset="-127"/>
              </a:rPr>
              <a:t> </a:t>
            </a:r>
            <a:r>
              <a:rPr lang="en-US" sz="2400" dirty="0" err="1">
                <a:solidFill>
                  <a:schemeClr val="bg1"/>
                </a:solidFill>
                <a:latin typeface="Eurostile" panose="020B0504020202050204" pitchFamily="34" charset="77"/>
                <a:ea typeface="Nanum Myeongjo" panose="02020603020101020101" pitchFamily="18" charset="-127"/>
              </a:rPr>
              <a:t>Bazzi</a:t>
            </a:r>
            <a:r>
              <a:rPr lang="en-US" sz="2400" dirty="0">
                <a:solidFill>
                  <a:schemeClr val="bg1"/>
                </a:solidFill>
                <a:latin typeface="Eurostile" panose="020B0504020202050204" pitchFamily="34" charset="77"/>
                <a:ea typeface="Nanum Myeongjo" panose="02020603020101020101" pitchFamily="18" charset="-127"/>
              </a:rPr>
              <a:t> and Zeina </a:t>
            </a:r>
            <a:r>
              <a:rPr lang="en-US" sz="2400" dirty="0" err="1">
                <a:solidFill>
                  <a:schemeClr val="bg1"/>
                </a:solidFill>
                <a:latin typeface="Eurostile" panose="020B0504020202050204" pitchFamily="34" charset="77"/>
                <a:ea typeface="Nanum Myeongjo" panose="02020603020101020101" pitchFamily="18" charset="-127"/>
              </a:rPr>
              <a:t>Jebara</a:t>
            </a:r>
            <a:endParaRPr lang="en-US" sz="2400" dirty="0">
              <a:solidFill>
                <a:schemeClr val="bg1"/>
              </a:solidFill>
              <a:latin typeface="Eurostile" panose="020B0504020202050204" pitchFamily="34" charset="77"/>
              <a:ea typeface="Nanum Myeongjo" panose="02020603020101020101" pitchFamily="18" charset="-127"/>
            </a:endParaRPr>
          </a:p>
        </p:txBody>
      </p:sp>
      <p:cxnSp>
        <p:nvCxnSpPr>
          <p:cNvPr id="17" name="Straight Connector 16">
            <a:extLst>
              <a:ext uri="{FF2B5EF4-FFF2-40B4-BE49-F238E27FC236}">
                <a16:creationId xmlns:a16="http://schemas.microsoft.com/office/drawing/2014/main" id="{FFE559CC-0E3A-8F49-9112-782F9698CEA8}"/>
              </a:ext>
            </a:extLst>
          </p:cNvPr>
          <p:cNvCxnSpPr>
            <a:cxnSpLocks/>
          </p:cNvCxnSpPr>
          <p:nvPr/>
        </p:nvCxnSpPr>
        <p:spPr>
          <a:xfrm flipV="1">
            <a:off x="5387616" y="2122749"/>
            <a:ext cx="0" cy="43224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455E5CF-9E7E-2946-89F0-3ECCBD6D3954}"/>
              </a:ext>
            </a:extLst>
          </p:cNvPr>
          <p:cNvSpPr txBox="1"/>
          <p:nvPr/>
        </p:nvSpPr>
        <p:spPr>
          <a:xfrm>
            <a:off x="5995390" y="2108037"/>
            <a:ext cx="5989672" cy="461665"/>
          </a:xfrm>
          <a:prstGeom prst="rect">
            <a:avLst/>
          </a:prstGeom>
          <a:noFill/>
        </p:spPr>
        <p:txBody>
          <a:bodyPr wrap="square" rtlCol="0">
            <a:spAutoFit/>
          </a:bodyPr>
          <a:lstStyle/>
          <a:p>
            <a:r>
              <a:rPr lang="en-US" sz="2400">
                <a:solidFill>
                  <a:schemeClr val="bg1"/>
                </a:solidFill>
                <a:latin typeface="Eurostile" panose="020B0504020202050204" pitchFamily="34" charset="77"/>
                <a:ea typeface="Nanum Myeongjo" panose="02020603020101020101" pitchFamily="18" charset="-127"/>
              </a:rPr>
              <a:t>Crestwood High - Dearborn Heights, MI</a:t>
            </a:r>
          </a:p>
        </p:txBody>
      </p:sp>
      <p:sp>
        <p:nvSpPr>
          <p:cNvPr id="22" name="Subtitle 21">
            <a:extLst>
              <a:ext uri="{FF2B5EF4-FFF2-40B4-BE49-F238E27FC236}">
                <a16:creationId xmlns:a16="http://schemas.microsoft.com/office/drawing/2014/main" id="{FC766A04-EFCD-0A43-A3ED-543675E9D04E}"/>
              </a:ext>
            </a:extLst>
          </p:cNvPr>
          <p:cNvSpPr>
            <a:spLocks noGrp="1"/>
          </p:cNvSpPr>
          <p:nvPr>
            <p:ph type="subTitle" idx="1"/>
          </p:nvPr>
        </p:nvSpPr>
        <p:spPr>
          <a:xfrm>
            <a:off x="1524000" y="6607785"/>
            <a:ext cx="9144000" cy="1655762"/>
          </a:xfrm>
        </p:spPr>
        <p:txBody>
          <a:bodyPr/>
          <a:lstStyle/>
          <a:p>
            <a:r>
              <a:rPr lang="en-US"/>
              <a:t>  </a:t>
            </a:r>
          </a:p>
        </p:txBody>
      </p:sp>
      <p:pic>
        <p:nvPicPr>
          <p:cNvPr id="13" name="Picture 12">
            <a:extLst>
              <a:ext uri="{FF2B5EF4-FFF2-40B4-BE49-F238E27FC236}">
                <a16:creationId xmlns:a16="http://schemas.microsoft.com/office/drawing/2014/main" id="{3D6820B5-DE7D-4648-A4AF-9FEE47E212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981" y="6139263"/>
            <a:ext cx="710481" cy="719140"/>
          </a:xfrm>
          <a:prstGeom prst="rect">
            <a:avLst/>
          </a:prstGeom>
        </p:spPr>
      </p:pic>
      <p:pic>
        <p:nvPicPr>
          <p:cNvPr id="14" name="Picture 1" descr="page1image6147536">
            <a:extLst>
              <a:ext uri="{FF2B5EF4-FFF2-40B4-BE49-F238E27FC236}">
                <a16:creationId xmlns:a16="http://schemas.microsoft.com/office/drawing/2014/main" id="{66B93BF8-AB17-3548-9099-3500431721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2810" y="6135768"/>
            <a:ext cx="1026691" cy="7498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age1image6147744">
            <a:extLst>
              <a:ext uri="{FF2B5EF4-FFF2-40B4-BE49-F238E27FC236}">
                <a16:creationId xmlns:a16="http://schemas.microsoft.com/office/drawing/2014/main" id="{E6A31862-EEB9-F146-A9E3-888688ADE7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1160" y="6149355"/>
            <a:ext cx="712899" cy="7285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42FBAC7-1E56-3D43-9644-C65C9053DB3B}"/>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10770" y="6183284"/>
            <a:ext cx="669333" cy="6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picture containing clock&#10;&#10;Description generated with very high confidence">
            <a:extLst>
              <a:ext uri="{FF2B5EF4-FFF2-40B4-BE49-F238E27FC236}">
                <a16:creationId xmlns:a16="http://schemas.microsoft.com/office/drawing/2014/main" id="{067AC551-DE50-2246-B604-DDE974D3C29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24063" y="6044225"/>
            <a:ext cx="1726897" cy="867646"/>
          </a:xfrm>
          <a:prstGeom prst="rect">
            <a:avLst/>
          </a:prstGeom>
        </p:spPr>
      </p:pic>
      <p:pic>
        <p:nvPicPr>
          <p:cNvPr id="24" name="Picture 7" descr="A close up of a logo&#10;&#10;Description generated with very high confidence">
            <a:extLst>
              <a:ext uri="{FF2B5EF4-FFF2-40B4-BE49-F238E27FC236}">
                <a16:creationId xmlns:a16="http://schemas.microsoft.com/office/drawing/2014/main" id="{BECCD9AD-82E8-B14A-9766-B8E98974B045}"/>
              </a:ext>
            </a:extLst>
          </p:cNvPr>
          <p:cNvPicPr>
            <a:picLocks noChangeAspect="1"/>
          </p:cNvPicPr>
          <p:nvPr/>
        </p:nvPicPr>
        <p:blipFill>
          <a:blip r:embed="rId12"/>
          <a:stretch>
            <a:fillRect/>
          </a:stretch>
        </p:blipFill>
        <p:spPr>
          <a:xfrm>
            <a:off x="5477118" y="6148555"/>
            <a:ext cx="1420119" cy="692474"/>
          </a:xfrm>
          <a:prstGeom prst="rect">
            <a:avLst/>
          </a:prstGeom>
        </p:spPr>
      </p:pic>
      <p:pic>
        <p:nvPicPr>
          <p:cNvPr id="25" name="Picture 8" descr="A picture containing plate, drawing&#10;&#10;Description generated with very high confidence">
            <a:extLst>
              <a:ext uri="{FF2B5EF4-FFF2-40B4-BE49-F238E27FC236}">
                <a16:creationId xmlns:a16="http://schemas.microsoft.com/office/drawing/2014/main" id="{ED9DBF45-06C8-B94F-BF73-E13D7269470A}"/>
              </a:ext>
            </a:extLst>
          </p:cNvPr>
          <p:cNvPicPr>
            <a:picLocks noChangeAspect="1"/>
          </p:cNvPicPr>
          <p:nvPr/>
        </p:nvPicPr>
        <p:blipFill>
          <a:blip r:embed="rId13"/>
          <a:stretch>
            <a:fillRect/>
          </a:stretch>
        </p:blipFill>
        <p:spPr>
          <a:xfrm>
            <a:off x="7169954" y="6299432"/>
            <a:ext cx="2795168" cy="403355"/>
          </a:xfrm>
          <a:prstGeom prst="rect">
            <a:avLst/>
          </a:prstGeom>
        </p:spPr>
      </p:pic>
      <p:pic>
        <p:nvPicPr>
          <p:cNvPr id="3" name="Picture 3" descr="A picture containing drawing&#10;&#10;Description automatically generated">
            <a:extLst>
              <a:ext uri="{FF2B5EF4-FFF2-40B4-BE49-F238E27FC236}">
                <a16:creationId xmlns:a16="http://schemas.microsoft.com/office/drawing/2014/main" id="{A9C175A9-CA65-41F9-B0EA-819871CB6EA7}"/>
              </a:ext>
            </a:extLst>
          </p:cNvPr>
          <p:cNvPicPr>
            <a:picLocks noChangeAspect="1"/>
          </p:cNvPicPr>
          <p:nvPr/>
        </p:nvPicPr>
        <p:blipFill>
          <a:blip r:embed="rId14"/>
          <a:stretch>
            <a:fillRect/>
          </a:stretch>
        </p:blipFill>
        <p:spPr>
          <a:xfrm>
            <a:off x="10116376" y="6182140"/>
            <a:ext cx="680832" cy="672550"/>
          </a:xfrm>
          <a:prstGeom prst="rect">
            <a:avLst/>
          </a:prstGeom>
        </p:spPr>
      </p:pic>
      <p:pic>
        <p:nvPicPr>
          <p:cNvPr id="4" name="Picture 5" descr="A close up of a sign&#10;&#10;Description automatically generated">
            <a:extLst>
              <a:ext uri="{FF2B5EF4-FFF2-40B4-BE49-F238E27FC236}">
                <a16:creationId xmlns:a16="http://schemas.microsoft.com/office/drawing/2014/main" id="{474D34A2-935E-4CC3-8707-A7F4EB8F7383}"/>
              </a:ext>
            </a:extLst>
          </p:cNvPr>
          <p:cNvPicPr>
            <a:picLocks noChangeAspect="1"/>
          </p:cNvPicPr>
          <p:nvPr/>
        </p:nvPicPr>
        <p:blipFill>
          <a:blip r:embed="rId15"/>
          <a:stretch>
            <a:fillRect/>
          </a:stretch>
        </p:blipFill>
        <p:spPr>
          <a:xfrm>
            <a:off x="11085443" y="6197923"/>
            <a:ext cx="863049" cy="632697"/>
          </a:xfrm>
          <a:prstGeom prst="rect">
            <a:avLst/>
          </a:prstGeom>
        </p:spPr>
      </p:pic>
      <p:sp>
        <p:nvSpPr>
          <p:cNvPr id="6" name="TextBox 5">
            <a:extLst>
              <a:ext uri="{FF2B5EF4-FFF2-40B4-BE49-F238E27FC236}">
                <a16:creationId xmlns:a16="http://schemas.microsoft.com/office/drawing/2014/main" id="{E1CF822C-535F-4784-B1AA-F4BBB115F350}"/>
              </a:ext>
            </a:extLst>
          </p:cNvPr>
          <p:cNvSpPr txBox="1"/>
          <p:nvPr/>
        </p:nvSpPr>
        <p:spPr>
          <a:xfrm>
            <a:off x="425728" y="3067879"/>
            <a:ext cx="11340546" cy="3654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latin typeface="Eurostile"/>
                <a:ea typeface="+mn-lt"/>
                <a:cs typeface="+mn-lt"/>
              </a:rPr>
              <a:t>Gathering data is essential when developing strategies to improve our understanding of the impact urban trees potentially have in helping to mitigate the urban heat island effect.  This research project was conducted near Crestwood High School in Dearborn Heights, Michigan; a relatively small suburban city approximately 17.2 miles away from the urban center of Detroit.  Native tree species are more acclimated to local and regional conditions as they have evolved in this region since the last ice age.  Native trees are also important to local wildlife because they also evolved an ecological interdependence.  Using GLOBE protocols - temperature data, tree heights, and circumferences were collected from under a tree’s canopy and also outside of its canopy during the 2019 summer.  Commonly planted deciduous native tree species were chosen to investigate the shading effect they had on both surface and ambient air temperatures. </a:t>
            </a:r>
            <a:endParaRPr lang="en-US" sz="1400">
              <a:solidFill>
                <a:schemeClr val="bg1"/>
              </a:solidFill>
              <a:latin typeface="Eurostile"/>
            </a:endParaRPr>
          </a:p>
          <a:p>
            <a:r>
              <a:rPr lang="en-US" sz="1400" dirty="0">
                <a:solidFill>
                  <a:schemeClr val="bg1"/>
                </a:solidFill>
                <a:latin typeface="Eurostile"/>
                <a:ea typeface="+mn-lt"/>
                <a:cs typeface="+mn-lt"/>
              </a:rPr>
              <a:t>The GLOBE Observer App for trees was used to obtain tree height and circumference and a Pasco weather station was used to record weather data.  Weather data was exported to an Excel spreadsheet for analysis.  All of the data was entered through the GLOBE data entry portal.  Preliminary analysis showed that of the trees sampled, basswoods (</a:t>
            </a:r>
            <a:r>
              <a:rPr lang="en-US" sz="1400" i="1" dirty="0">
                <a:solidFill>
                  <a:schemeClr val="bg1"/>
                </a:solidFill>
                <a:latin typeface="Eurostile"/>
                <a:ea typeface="+mn-lt"/>
                <a:cs typeface="+mn-lt"/>
              </a:rPr>
              <a:t>Tilia americana</a:t>
            </a:r>
            <a:r>
              <a:rPr lang="en-US" sz="1400" dirty="0">
                <a:solidFill>
                  <a:schemeClr val="bg1"/>
                </a:solidFill>
                <a:latin typeface="Eurostile"/>
                <a:ea typeface="+mn-lt"/>
                <a:cs typeface="+mn-lt"/>
              </a:rPr>
              <a:t>) had the largest ability to reduce surface and air temperatures while the red maples  (</a:t>
            </a:r>
            <a:r>
              <a:rPr lang="en-US" sz="1400" i="1" dirty="0">
                <a:solidFill>
                  <a:schemeClr val="bg1"/>
                </a:solidFill>
                <a:latin typeface="Eurostile"/>
                <a:ea typeface="+mn-lt"/>
                <a:cs typeface="+mn-lt"/>
              </a:rPr>
              <a:t>Acer rubrum</a:t>
            </a:r>
            <a:r>
              <a:rPr lang="en-US" sz="1400" dirty="0">
                <a:solidFill>
                  <a:schemeClr val="bg1"/>
                </a:solidFill>
                <a:latin typeface="Eurostile"/>
                <a:ea typeface="+mn-lt"/>
                <a:cs typeface="+mn-lt"/>
              </a:rPr>
              <a:t>) appeared to have a smaller effect.  This research seems to suggest that planting a greater proportion of basswoods in urban plantings might help to mitigate the warming effect that many anthropogenic structures and surfaces have in cities.  Although most trees have the ability to reduce temperatures, this research sought to determine if some native tree species were a better choice than others.  Further research needs to be conducted to evaluate other native tree species suitable for city plantings.</a:t>
            </a:r>
            <a:endParaRPr lang="en-US" sz="1400">
              <a:solidFill>
                <a:schemeClr val="bg1"/>
              </a:solidFill>
              <a:latin typeface="Eurostile"/>
            </a:endParaRPr>
          </a:p>
          <a:p>
            <a:br>
              <a:rPr lang="en-US" dirty="0"/>
            </a:br>
            <a:endParaRPr lang="en-US" dirty="0"/>
          </a:p>
        </p:txBody>
      </p:sp>
      <p:sp>
        <p:nvSpPr>
          <p:cNvPr id="7" name="TextBox 6">
            <a:extLst>
              <a:ext uri="{FF2B5EF4-FFF2-40B4-BE49-F238E27FC236}">
                <a16:creationId xmlns:a16="http://schemas.microsoft.com/office/drawing/2014/main" id="{53EAF564-EE58-4F53-A78B-CC50B1E5E191}"/>
              </a:ext>
            </a:extLst>
          </p:cNvPr>
          <p:cNvSpPr txBox="1"/>
          <p:nvPr/>
        </p:nvSpPr>
        <p:spPr>
          <a:xfrm>
            <a:off x="4103204" y="269516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latin typeface="Eurostile"/>
              </a:rPr>
              <a:t>Abstract</a:t>
            </a:r>
          </a:p>
        </p:txBody>
      </p:sp>
    </p:spTree>
    <p:extLst>
      <p:ext uri="{BB962C8B-B14F-4D97-AF65-F5344CB8AC3E}">
        <p14:creationId xmlns:p14="http://schemas.microsoft.com/office/powerpoint/2010/main" val="366043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231F-1B09-F64F-84AE-FA7F3917E61B}"/>
              </a:ext>
            </a:extLst>
          </p:cNvPr>
          <p:cNvSpPr>
            <a:spLocks noGrp="1"/>
          </p:cNvSpPr>
          <p:nvPr>
            <p:ph type="title"/>
          </p:nvPr>
        </p:nvSpPr>
        <p:spPr>
          <a:xfrm>
            <a:off x="-2322650" y="1577009"/>
            <a:ext cx="10515600" cy="720725"/>
          </a:xfrm>
        </p:spPr>
        <p:txBody>
          <a:bodyPr>
            <a:normAutofit/>
          </a:bodyPr>
          <a:lstStyle/>
          <a:p>
            <a:pPr algn="ctr"/>
            <a:r>
              <a:rPr lang="en-US" sz="3600" b="1">
                <a:latin typeface="Eurostile" panose="020B0504020202050204" pitchFamily="34" charset="77"/>
                <a:ea typeface="Nanum Myeongjo" panose="02020603020101020101" pitchFamily="18" charset="-127"/>
              </a:rPr>
              <a:t>Acknowledgments</a:t>
            </a:r>
          </a:p>
        </p:txBody>
      </p:sp>
      <p:sp>
        <p:nvSpPr>
          <p:cNvPr id="3" name="Rectangle 4">
            <a:extLst>
              <a:ext uri="{FF2B5EF4-FFF2-40B4-BE49-F238E27FC236}">
                <a16:creationId xmlns:a16="http://schemas.microsoft.com/office/drawing/2014/main" id="{7E960261-E127-1B4B-A387-AAF519AE0502}"/>
              </a:ext>
            </a:extLst>
          </p:cNvPr>
          <p:cNvSpPr/>
          <p:nvPr/>
        </p:nvSpPr>
        <p:spPr>
          <a:xfrm>
            <a:off x="-351818" y="-328612"/>
            <a:ext cx="2671153" cy="3371850"/>
          </a:xfrm>
          <a:custGeom>
            <a:avLst/>
            <a:gdLst>
              <a:gd name="connsiteX0" fmla="*/ 0 w 1914525"/>
              <a:gd name="connsiteY0" fmla="*/ 0 h 1765299"/>
              <a:gd name="connsiteX1" fmla="*/ 1914525 w 1914525"/>
              <a:gd name="connsiteY1" fmla="*/ 0 h 1765299"/>
              <a:gd name="connsiteX2" fmla="*/ 1914525 w 1914525"/>
              <a:gd name="connsiteY2" fmla="*/ 1765299 h 1765299"/>
              <a:gd name="connsiteX3" fmla="*/ 0 w 1914525"/>
              <a:gd name="connsiteY3" fmla="*/ 1765299 h 1765299"/>
              <a:gd name="connsiteX4" fmla="*/ 0 w 1914525"/>
              <a:gd name="connsiteY4" fmla="*/ 0 h 1765299"/>
              <a:gd name="connsiteX0" fmla="*/ 1 w 1914526"/>
              <a:gd name="connsiteY0" fmla="*/ 0 h 2736849"/>
              <a:gd name="connsiteX1" fmla="*/ 1914526 w 1914526"/>
              <a:gd name="connsiteY1" fmla="*/ 0 h 2736849"/>
              <a:gd name="connsiteX2" fmla="*/ 0 w 1914526"/>
              <a:gd name="connsiteY2" fmla="*/ 2736849 h 2736849"/>
              <a:gd name="connsiteX3" fmla="*/ 1 w 1914526"/>
              <a:gd name="connsiteY3" fmla="*/ 1765299 h 2736849"/>
              <a:gd name="connsiteX4" fmla="*/ 1 w 1914526"/>
              <a:gd name="connsiteY4" fmla="*/ 0 h 2736849"/>
              <a:gd name="connsiteX0" fmla="*/ 1214439 w 1914526"/>
              <a:gd name="connsiteY0" fmla="*/ 14288 h 2736849"/>
              <a:gd name="connsiteX1" fmla="*/ 1914526 w 1914526"/>
              <a:gd name="connsiteY1" fmla="*/ 0 h 2736849"/>
              <a:gd name="connsiteX2" fmla="*/ 0 w 1914526"/>
              <a:gd name="connsiteY2" fmla="*/ 2736849 h 2736849"/>
              <a:gd name="connsiteX3" fmla="*/ 1 w 1914526"/>
              <a:gd name="connsiteY3" fmla="*/ 1765299 h 2736849"/>
              <a:gd name="connsiteX4" fmla="*/ 1214439 w 1914526"/>
              <a:gd name="connsiteY4" fmla="*/ 14288 h 2736849"/>
              <a:gd name="connsiteX0" fmla="*/ 1257301 w 1957388"/>
              <a:gd name="connsiteY0" fmla="*/ 14288 h 2736849"/>
              <a:gd name="connsiteX1" fmla="*/ 1957388 w 1957388"/>
              <a:gd name="connsiteY1" fmla="*/ 0 h 2736849"/>
              <a:gd name="connsiteX2" fmla="*/ 42862 w 1957388"/>
              <a:gd name="connsiteY2" fmla="*/ 2736849 h 2736849"/>
              <a:gd name="connsiteX3" fmla="*/ 0 w 1957388"/>
              <a:gd name="connsiteY3" fmla="*/ 1350962 h 2736849"/>
              <a:gd name="connsiteX4" fmla="*/ 1257301 w 1957388"/>
              <a:gd name="connsiteY4" fmla="*/ 14288 h 2736849"/>
              <a:gd name="connsiteX0" fmla="*/ 1243014 w 1943101"/>
              <a:gd name="connsiteY0" fmla="*/ 14288 h 2736849"/>
              <a:gd name="connsiteX1" fmla="*/ 1943101 w 1943101"/>
              <a:gd name="connsiteY1" fmla="*/ 0 h 2736849"/>
              <a:gd name="connsiteX2" fmla="*/ 28575 w 1943101"/>
              <a:gd name="connsiteY2" fmla="*/ 2736849 h 2736849"/>
              <a:gd name="connsiteX3" fmla="*/ 0 w 1943101"/>
              <a:gd name="connsiteY3" fmla="*/ 1808162 h 2736849"/>
              <a:gd name="connsiteX4" fmla="*/ 1243014 w 1943101"/>
              <a:gd name="connsiteY4" fmla="*/ 14288 h 27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01" h="2736849">
                <a:moveTo>
                  <a:pt x="1243014" y="14288"/>
                </a:moveTo>
                <a:lnTo>
                  <a:pt x="1943101" y="0"/>
                </a:lnTo>
                <a:lnTo>
                  <a:pt x="28575" y="2736849"/>
                </a:lnTo>
                <a:cubicBezTo>
                  <a:pt x="28575" y="2412999"/>
                  <a:pt x="0" y="2132012"/>
                  <a:pt x="0" y="1808162"/>
                </a:cubicBezTo>
                <a:lnTo>
                  <a:pt x="1243014" y="14288"/>
                </a:lnTo>
                <a:close/>
              </a:path>
            </a:pathLst>
          </a:custGeom>
          <a:solidFill>
            <a:schemeClr val="tx1">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5AA6BF-7200-1D46-950F-1F9781545DB5}"/>
              </a:ext>
            </a:extLst>
          </p:cNvPr>
          <p:cNvSpPr/>
          <p:nvPr/>
        </p:nvSpPr>
        <p:spPr>
          <a:xfrm>
            <a:off x="553288" y="2380421"/>
            <a:ext cx="4972051" cy="3477875"/>
          </a:xfrm>
          <a:prstGeom prst="rect">
            <a:avLst/>
          </a:prstGeom>
        </p:spPr>
        <p:txBody>
          <a:bodyPr wrap="square">
            <a:spAutoFit/>
          </a:bodyPr>
          <a:lstStyle/>
          <a:p>
            <a:r>
              <a:rPr lang="en-US" sz="2000">
                <a:latin typeface="Eurostile" panose="020B0504020202050204" pitchFamily="34" charset="77"/>
                <a:ea typeface="Nanum Myeongjo" panose="02020603020101020101" pitchFamily="18" charset="-127"/>
              </a:rPr>
              <a:t>We’d like to thank the group of students at the Princess Chulabhorn Science High School in Thailand for being extremely helpful and willing to communicate with us, so we’d be able to expand our project into broader concepts. Most especially, we’d like to thank our teacher, Mrs. Diana Johns, for assisting us throughout this project and helping to supply the necessary materials, with whom we would not be able to accomplish as much as we had without her. </a:t>
            </a:r>
            <a:endParaRPr lang="en-US" sz="2000">
              <a:effectLst/>
              <a:latin typeface="Eurostile" panose="020B0504020202050204" pitchFamily="34" charset="77"/>
              <a:ea typeface="Nanum Myeongjo" panose="02020603020101020101" pitchFamily="18" charset="-127"/>
            </a:endParaRPr>
          </a:p>
        </p:txBody>
      </p:sp>
      <p:sp>
        <p:nvSpPr>
          <p:cNvPr id="7" name="TextBox 6">
            <a:extLst>
              <a:ext uri="{FF2B5EF4-FFF2-40B4-BE49-F238E27FC236}">
                <a16:creationId xmlns:a16="http://schemas.microsoft.com/office/drawing/2014/main" id="{C0438F14-2687-4794-8ABE-47157F7599E8}"/>
              </a:ext>
            </a:extLst>
          </p:cNvPr>
          <p:cNvSpPr txBox="1"/>
          <p:nvPr/>
        </p:nvSpPr>
        <p:spPr>
          <a:xfrm>
            <a:off x="6521726" y="2380421"/>
            <a:ext cx="540191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Eurostile" panose="020B0504020202050204" pitchFamily="34" charset="77"/>
                <a:cs typeface="Segoe UI"/>
              </a:rPr>
              <a:t>Loughner, Christopher P. “Roles of Urban Tree Canopy and Buildings in Urban Heat Island Effects: Parameterization and Preliminary Results.” </a:t>
            </a:r>
            <a:r>
              <a:rPr lang="en-US" i="1">
                <a:latin typeface="Eurostile" panose="020B0504020202050204" pitchFamily="34" charset="77"/>
                <a:cs typeface="Segoe UI"/>
              </a:rPr>
              <a:t>Roles of Urban Tree Canopy and Buildings in Urban Heat Island Effects: Parameterization and Preliminary Results: Journal of Applied Meteorology and Climatology: Vol 51, No 10</a:t>
            </a:r>
            <a:r>
              <a:rPr lang="en-US">
                <a:latin typeface="Eurostile" panose="020B0504020202050204" pitchFamily="34" charset="77"/>
                <a:cs typeface="Segoe UI"/>
              </a:rPr>
              <a:t>, </a:t>
            </a:r>
            <a:r>
              <a:rPr lang="en-US" err="1">
                <a:latin typeface="Eurostile" panose="020B0504020202050204" pitchFamily="34" charset="77"/>
                <a:cs typeface="Segoe UI"/>
              </a:rPr>
              <a:t>journals.ametsoc.org</a:t>
            </a:r>
            <a:r>
              <a:rPr lang="en-US">
                <a:latin typeface="Eurostile" panose="020B0504020202050204" pitchFamily="34" charset="77"/>
                <a:cs typeface="Segoe UI"/>
              </a:rPr>
              <a:t>/</a:t>
            </a:r>
            <a:r>
              <a:rPr lang="en-US" err="1">
                <a:latin typeface="Eurostile" panose="020B0504020202050204" pitchFamily="34" charset="77"/>
                <a:cs typeface="Segoe UI"/>
              </a:rPr>
              <a:t>doi</a:t>
            </a:r>
            <a:r>
              <a:rPr lang="en-US">
                <a:latin typeface="Eurostile" panose="020B0504020202050204" pitchFamily="34" charset="77"/>
                <a:cs typeface="Segoe UI"/>
              </a:rPr>
              <a:t>/full/10.1175/JAMC-D-11-0228.1. ​</a:t>
            </a:r>
          </a:p>
          <a:p>
            <a:r>
              <a:rPr lang="en-US">
                <a:latin typeface="Eurostile" panose="020B0504020202050204" pitchFamily="34" charset="77"/>
                <a:cs typeface="Segoe UI"/>
              </a:rPr>
              <a:t>What Tree Is That? Online. (n.d.). Retrieved from http://</a:t>
            </a:r>
            <a:r>
              <a:rPr lang="en-US" err="1">
                <a:latin typeface="Eurostile" panose="020B0504020202050204" pitchFamily="34" charset="77"/>
                <a:cs typeface="Segoe UI"/>
              </a:rPr>
              <a:t>www.arborday.org</a:t>
            </a:r>
            <a:r>
              <a:rPr lang="en-US">
                <a:latin typeface="Eurostile" panose="020B0504020202050204" pitchFamily="34" charset="77"/>
                <a:cs typeface="Segoe UI"/>
              </a:rPr>
              <a:t>/trees/</a:t>
            </a:r>
            <a:r>
              <a:rPr lang="en-US" err="1">
                <a:latin typeface="Eurostile" panose="020B0504020202050204" pitchFamily="34" charset="77"/>
                <a:cs typeface="Segoe UI"/>
              </a:rPr>
              <a:t>whattree</a:t>
            </a:r>
            <a:r>
              <a:rPr lang="en-US">
                <a:latin typeface="Eurostile" panose="020B0504020202050204" pitchFamily="34" charset="77"/>
                <a:cs typeface="Segoe UI"/>
              </a:rPr>
              <a:t>/</a:t>
            </a:r>
            <a:r>
              <a:rPr lang="en-US" err="1">
                <a:latin typeface="Eurostile" panose="020B0504020202050204" pitchFamily="34" charset="77"/>
                <a:cs typeface="Segoe UI"/>
              </a:rPr>
              <a:t>whatTree.cfm?ItemID</a:t>
            </a:r>
            <a:r>
              <a:rPr lang="en-US">
                <a:latin typeface="Eurostile" panose="020B0504020202050204" pitchFamily="34" charset="77"/>
                <a:cs typeface="Segoe UI"/>
              </a:rPr>
              <a:t>=E6A </a:t>
            </a:r>
          </a:p>
        </p:txBody>
      </p:sp>
      <p:sp>
        <p:nvSpPr>
          <p:cNvPr id="8" name="TextBox 7">
            <a:extLst>
              <a:ext uri="{FF2B5EF4-FFF2-40B4-BE49-F238E27FC236}">
                <a16:creationId xmlns:a16="http://schemas.microsoft.com/office/drawing/2014/main" id="{190A7B96-16BE-43F3-8085-8F05DE76C510}"/>
              </a:ext>
            </a:extLst>
          </p:cNvPr>
          <p:cNvSpPr txBox="1"/>
          <p:nvPr/>
        </p:nvSpPr>
        <p:spPr>
          <a:xfrm>
            <a:off x="7830378" y="157700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Eurostile" panose="020B0504020202050204" pitchFamily="34" charset="77"/>
              </a:rPr>
              <a:t>Bibliography</a:t>
            </a:r>
            <a:r>
              <a:rPr lang="en-US" sz="3600" b="1">
                <a:latin typeface="Eurostile" panose="020B0504020202050204" pitchFamily="34" charset="77"/>
                <a:ea typeface="Nanum Myeongjo"/>
              </a:rPr>
              <a:t>​</a:t>
            </a:r>
            <a:endParaRPr lang="en-US" sz="3600" b="1">
              <a:latin typeface="Eurostile" panose="020B0504020202050204" pitchFamily="34" charset="77"/>
              <a:cs typeface="Calibri"/>
            </a:endParaRPr>
          </a:p>
        </p:txBody>
      </p:sp>
      <p:cxnSp>
        <p:nvCxnSpPr>
          <p:cNvPr id="10" name="Straight Connector 9">
            <a:extLst>
              <a:ext uri="{FF2B5EF4-FFF2-40B4-BE49-F238E27FC236}">
                <a16:creationId xmlns:a16="http://schemas.microsoft.com/office/drawing/2014/main" id="{9EFABE0C-7A9D-4439-B3DE-E3E9B6BC61B1}"/>
              </a:ext>
            </a:extLst>
          </p:cNvPr>
          <p:cNvCxnSpPr>
            <a:cxnSpLocks/>
          </p:cNvCxnSpPr>
          <p:nvPr/>
        </p:nvCxnSpPr>
        <p:spPr>
          <a:xfrm flipH="1" flipV="1">
            <a:off x="5752050" y="772684"/>
            <a:ext cx="49697" cy="511191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1" descr="A picture containing blue, table, sitting, plate&#10;&#10;Description automatically generated">
            <a:extLst>
              <a:ext uri="{FF2B5EF4-FFF2-40B4-BE49-F238E27FC236}">
                <a16:creationId xmlns:a16="http://schemas.microsoft.com/office/drawing/2014/main" id="{1CDF6AB6-CEC4-4B5A-BD9C-7E554BA8BCAB}"/>
              </a:ext>
            </a:extLst>
          </p:cNvPr>
          <p:cNvPicPr>
            <a:picLocks noChangeAspect="1"/>
          </p:cNvPicPr>
          <p:nvPr/>
        </p:nvPicPr>
        <p:blipFill>
          <a:blip r:embed="rId2"/>
          <a:stretch>
            <a:fillRect/>
          </a:stretch>
        </p:blipFill>
        <p:spPr>
          <a:xfrm>
            <a:off x="2319335" y="406842"/>
            <a:ext cx="1169505" cy="1179030"/>
          </a:xfrm>
          <a:prstGeom prst="rect">
            <a:avLst/>
          </a:prstGeom>
        </p:spPr>
      </p:pic>
      <p:pic>
        <p:nvPicPr>
          <p:cNvPr id="12" name="Picture 12" descr="A picture containing drawing&#10;&#10;Description automatically generated">
            <a:extLst>
              <a:ext uri="{FF2B5EF4-FFF2-40B4-BE49-F238E27FC236}">
                <a16:creationId xmlns:a16="http://schemas.microsoft.com/office/drawing/2014/main" id="{2A9C6170-FD87-4028-9217-C9480C970CA6}"/>
              </a:ext>
            </a:extLst>
          </p:cNvPr>
          <p:cNvPicPr>
            <a:picLocks noChangeAspect="1"/>
          </p:cNvPicPr>
          <p:nvPr/>
        </p:nvPicPr>
        <p:blipFill>
          <a:blip r:embed="rId3"/>
          <a:stretch>
            <a:fillRect/>
          </a:stretch>
        </p:blipFill>
        <p:spPr>
          <a:xfrm>
            <a:off x="8192950" y="-119270"/>
            <a:ext cx="1968362" cy="1986170"/>
          </a:xfrm>
          <a:prstGeom prst="rect">
            <a:avLst/>
          </a:prstGeom>
        </p:spPr>
      </p:pic>
      <p:sp>
        <p:nvSpPr>
          <p:cNvPr id="13" name="Rectangle 12">
            <a:extLst>
              <a:ext uri="{FF2B5EF4-FFF2-40B4-BE49-F238E27FC236}">
                <a16:creationId xmlns:a16="http://schemas.microsoft.com/office/drawing/2014/main" id="{50DED51B-7DCB-6B4E-B315-C3A59A3AD455}"/>
              </a:ext>
            </a:extLst>
          </p:cNvPr>
          <p:cNvSpPr/>
          <p:nvPr/>
        </p:nvSpPr>
        <p:spPr>
          <a:xfrm>
            <a:off x="10191131" y="6497929"/>
            <a:ext cx="2000869" cy="276999"/>
          </a:xfrm>
          <a:prstGeom prst="rect">
            <a:avLst/>
          </a:prstGeom>
        </p:spPr>
        <p:txBody>
          <a:bodyPr wrap="none">
            <a:spAutoFit/>
          </a:bodyPr>
          <a:lstStyle/>
          <a:p>
            <a:r>
              <a:rPr lang="en-US" sz="1200" dirty="0" err="1">
                <a:solidFill>
                  <a:schemeClr val="bg1"/>
                </a:solidFill>
                <a:latin typeface="Eurostile" panose="020B0504020202050204" pitchFamily="34" charset="77"/>
                <a:ea typeface="Nanum Myeongjo" panose="02020603020101020101" pitchFamily="18" charset="-127"/>
              </a:rPr>
              <a:t>Itidal</a:t>
            </a:r>
            <a:r>
              <a:rPr lang="en-US" sz="1200" dirty="0">
                <a:solidFill>
                  <a:schemeClr val="bg1"/>
                </a:solidFill>
                <a:latin typeface="Eurostile" panose="020B0504020202050204" pitchFamily="34" charset="77"/>
                <a:ea typeface="Nanum Myeongjo" panose="02020603020101020101" pitchFamily="18" charset="-127"/>
              </a:rPr>
              <a:t> </a:t>
            </a:r>
            <a:r>
              <a:rPr lang="en-US" sz="1200" dirty="0" err="1">
                <a:solidFill>
                  <a:schemeClr val="bg1"/>
                </a:solidFill>
                <a:latin typeface="Eurostile" panose="020B0504020202050204" pitchFamily="34" charset="77"/>
                <a:ea typeface="Nanum Myeongjo" panose="02020603020101020101" pitchFamily="18" charset="-127"/>
              </a:rPr>
              <a:t>Bazzi</a:t>
            </a:r>
            <a:r>
              <a:rPr lang="en-US" sz="1200" dirty="0">
                <a:solidFill>
                  <a:schemeClr val="bg1"/>
                </a:solidFill>
                <a:latin typeface="Eurostile" panose="020B0504020202050204" pitchFamily="34" charset="77"/>
                <a:ea typeface="Nanum Myeongjo" panose="02020603020101020101" pitchFamily="18" charset="-127"/>
              </a:rPr>
              <a:t> and Zeina </a:t>
            </a:r>
            <a:r>
              <a:rPr lang="en-US" sz="1200" dirty="0" err="1">
                <a:solidFill>
                  <a:schemeClr val="bg1"/>
                </a:solidFill>
                <a:latin typeface="Eurostile" panose="020B0504020202050204" pitchFamily="34" charset="77"/>
                <a:ea typeface="Nanum Myeongjo" panose="02020603020101020101" pitchFamily="18" charset="-127"/>
              </a:rPr>
              <a:t>Jebara</a:t>
            </a:r>
            <a:endParaRPr lang="en-US" sz="1200" dirty="0">
              <a:solidFill>
                <a:schemeClr val="bg1"/>
              </a:solidFill>
              <a:latin typeface="Eurostile" panose="020B0504020202050204" pitchFamily="34" charset="77"/>
              <a:ea typeface="Nanum Myeongjo" panose="02020603020101020101" pitchFamily="18" charset="-127"/>
            </a:endParaRPr>
          </a:p>
        </p:txBody>
      </p:sp>
    </p:spTree>
    <p:extLst>
      <p:ext uri="{BB962C8B-B14F-4D97-AF65-F5344CB8AC3E}">
        <p14:creationId xmlns:p14="http://schemas.microsoft.com/office/powerpoint/2010/main" val="188521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622-0459-D346-A5F4-4C9494151298}"/>
              </a:ext>
            </a:extLst>
          </p:cNvPr>
          <p:cNvSpPr>
            <a:spLocks noGrp="1"/>
          </p:cNvSpPr>
          <p:nvPr>
            <p:ph type="title"/>
          </p:nvPr>
        </p:nvSpPr>
        <p:spPr>
          <a:xfrm>
            <a:off x="102394" y="-87810"/>
            <a:ext cx="12192000" cy="1325563"/>
          </a:xfrm>
        </p:spPr>
        <p:txBody>
          <a:bodyPr>
            <a:normAutofit/>
          </a:bodyPr>
          <a:lstStyle/>
          <a:p>
            <a:pPr algn="ctr"/>
            <a:r>
              <a:rPr lang="en-US" sz="4800" b="1">
                <a:latin typeface="Eurostile" panose="020B0504020202050204" pitchFamily="34" charset="77"/>
                <a:ea typeface="Nanum Myeongjo" panose="02020603020101020101" pitchFamily="18" charset="-127"/>
              </a:rPr>
              <a:t>Research Questions</a:t>
            </a:r>
          </a:p>
        </p:txBody>
      </p:sp>
      <p:sp>
        <p:nvSpPr>
          <p:cNvPr id="3" name="Rectangle 2">
            <a:extLst>
              <a:ext uri="{FF2B5EF4-FFF2-40B4-BE49-F238E27FC236}">
                <a16:creationId xmlns:a16="http://schemas.microsoft.com/office/drawing/2014/main" id="{A1EB49CD-4CB5-2E47-8C93-4E07CD02037D}"/>
              </a:ext>
            </a:extLst>
          </p:cNvPr>
          <p:cNvSpPr/>
          <p:nvPr/>
        </p:nvSpPr>
        <p:spPr>
          <a:xfrm>
            <a:off x="204788" y="1490663"/>
            <a:ext cx="11987212" cy="4524315"/>
          </a:xfrm>
          <a:prstGeom prst="rect">
            <a:avLst/>
          </a:prstGeom>
          <a:noFill/>
        </p:spPr>
        <p:txBody>
          <a:bodyPr wrap="square">
            <a:spAutoFit/>
          </a:bodyPr>
          <a:lstStyle/>
          <a:p>
            <a:pPr algn="ctr"/>
            <a:r>
              <a:rPr lang="en-US" sz="2400">
                <a:latin typeface="Century Schoolbook" panose="02040604050505020304" pitchFamily="18" charset="0"/>
                <a:ea typeface="Nanum Myeongjo" panose="02020603020101020101" pitchFamily="18" charset="-127"/>
              </a:rPr>
              <a:t>• </a:t>
            </a:r>
            <a:r>
              <a:rPr lang="en-US" sz="2400">
                <a:latin typeface="Eurostile" panose="020B0504020202050204" pitchFamily="34" charset="77"/>
                <a:ea typeface="Nanum Myeongjo" panose="02020603020101020101" pitchFamily="18" charset="-127"/>
              </a:rPr>
              <a:t>How do different native tree species affect air and surface temperatures?</a:t>
            </a:r>
          </a:p>
          <a:p>
            <a:pPr algn="ctr"/>
            <a:br>
              <a:rPr lang="en-US" sz="2400">
                <a:latin typeface="Eurostile" panose="020B0504020202050204" pitchFamily="34" charset="77"/>
                <a:ea typeface="Nanum Myeongjo" panose="02020603020101020101" pitchFamily="18" charset="-127"/>
              </a:rPr>
            </a:br>
            <a:r>
              <a:rPr lang="en-US" sz="2400">
                <a:latin typeface="Eurostile" panose="020B0504020202050204" pitchFamily="34" charset="77"/>
                <a:ea typeface="Nanum Myeongjo" panose="02020603020101020101" pitchFamily="18" charset="-127"/>
              </a:rPr>
              <a:t>• Which native tree species planted in urban areas are most effective at reducing urban temperatures during the summer? Which tree is the least effective?</a:t>
            </a:r>
          </a:p>
          <a:p>
            <a:pPr algn="ctr"/>
            <a:br>
              <a:rPr lang="en-US" sz="2400">
                <a:latin typeface="Eurostile" panose="020B0504020202050204" pitchFamily="34" charset="77"/>
                <a:ea typeface="Nanum Myeongjo" panose="02020603020101020101" pitchFamily="18" charset="-127"/>
              </a:rPr>
            </a:br>
            <a:r>
              <a:rPr lang="en-US" sz="2400">
                <a:latin typeface="Eurostile" panose="020B0504020202050204" pitchFamily="34" charset="77"/>
                <a:ea typeface="Nanum Myeongjo" panose="02020603020101020101" pitchFamily="18" charset="-127"/>
              </a:rPr>
              <a:t>• Does overall tree form and leaf shape affect the ability of a tree to reduce temperatures?</a:t>
            </a:r>
          </a:p>
          <a:p>
            <a:endParaRPr lang="en-US" sz="2400">
              <a:latin typeface="Eurostile" panose="020B0504020202050204" pitchFamily="34" charset="77"/>
              <a:ea typeface="Nanum Myeongjo" panose="02020603020101020101" pitchFamily="18" charset="-127"/>
            </a:endParaRPr>
          </a:p>
          <a:p>
            <a:pPr algn="ctr"/>
            <a:endParaRPr lang="en-US" sz="2400">
              <a:latin typeface="Eurostile" panose="020B0504020202050204" pitchFamily="34" charset="77"/>
              <a:ea typeface="Nanum Myeongjo" panose="02020603020101020101" pitchFamily="18" charset="-127"/>
            </a:endParaRPr>
          </a:p>
          <a:p>
            <a:pPr algn="ctr"/>
            <a:endParaRPr lang="en-US" sz="2400">
              <a:latin typeface="Eurostile" panose="020B0504020202050204" pitchFamily="34" charset="77"/>
              <a:ea typeface="Nanum Myeongjo" panose="02020603020101020101" pitchFamily="18" charset="-127"/>
            </a:endParaRPr>
          </a:p>
          <a:p>
            <a:pPr algn="ctr"/>
            <a:endParaRPr lang="en-US" sz="2400">
              <a:latin typeface="Eurostile" panose="020B0504020202050204" pitchFamily="34" charset="77"/>
              <a:ea typeface="Nanum Myeongjo" panose="02020603020101020101" pitchFamily="18" charset="-127"/>
            </a:endParaRPr>
          </a:p>
          <a:p>
            <a:pPr algn="ctr"/>
            <a:r>
              <a:rPr lang="en-US" sz="2400">
                <a:latin typeface="Eurostile" panose="020B0504020202050204" pitchFamily="34" charset="77"/>
                <a:ea typeface="Nanum Myeongjo" panose="02020603020101020101" pitchFamily="18" charset="-127"/>
              </a:rPr>
              <a:t>These driving questions were used to focus and lead our investigation seeking to find optimal solutions for choosing trees to help mitigate urban heating. </a:t>
            </a:r>
            <a:endParaRPr lang="en-US" sz="2400">
              <a:effectLst/>
              <a:latin typeface="Eurostile" panose="020B0504020202050204" pitchFamily="34" charset="77"/>
              <a:ea typeface="Nanum Myeongjo" panose="02020603020101020101" pitchFamily="18" charset="-127"/>
            </a:endParaRPr>
          </a:p>
        </p:txBody>
      </p:sp>
      <p:sp>
        <p:nvSpPr>
          <p:cNvPr id="6" name="Rectangle 5">
            <a:extLst>
              <a:ext uri="{FF2B5EF4-FFF2-40B4-BE49-F238E27FC236}">
                <a16:creationId xmlns:a16="http://schemas.microsoft.com/office/drawing/2014/main" id="{33443F4F-69DD-3941-854C-4DED13752F26}"/>
              </a:ext>
            </a:extLst>
          </p:cNvPr>
          <p:cNvSpPr/>
          <p:nvPr/>
        </p:nvSpPr>
        <p:spPr>
          <a:xfrm>
            <a:off x="0" y="4180751"/>
            <a:ext cx="12192000" cy="314325"/>
          </a:xfrm>
          <a:prstGeom prst="rect">
            <a:avLst/>
          </a:prstGeom>
          <a:solidFill>
            <a:schemeClr val="tx1">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2E6FE4-9D63-864A-B82B-7B34586D6DF7}"/>
              </a:ext>
            </a:extLst>
          </p:cNvPr>
          <p:cNvSpPr/>
          <p:nvPr/>
        </p:nvSpPr>
        <p:spPr>
          <a:xfrm>
            <a:off x="10191131" y="6497929"/>
            <a:ext cx="2000869" cy="276999"/>
          </a:xfrm>
          <a:prstGeom prst="rect">
            <a:avLst/>
          </a:prstGeom>
        </p:spPr>
        <p:txBody>
          <a:bodyPr wrap="none">
            <a:spAutoFit/>
          </a:bodyPr>
          <a:lstStyle/>
          <a:p>
            <a:r>
              <a:rPr lang="en-US" sz="1200" dirty="0" err="1">
                <a:solidFill>
                  <a:schemeClr val="bg1"/>
                </a:solidFill>
                <a:latin typeface="Eurostile" panose="020B0504020202050204" pitchFamily="34" charset="77"/>
                <a:ea typeface="Nanum Myeongjo" panose="02020603020101020101" pitchFamily="18" charset="-127"/>
              </a:rPr>
              <a:t>Itidal</a:t>
            </a:r>
            <a:r>
              <a:rPr lang="en-US" sz="1200" dirty="0">
                <a:solidFill>
                  <a:schemeClr val="bg1"/>
                </a:solidFill>
                <a:latin typeface="Eurostile" panose="020B0504020202050204" pitchFamily="34" charset="77"/>
                <a:ea typeface="Nanum Myeongjo" panose="02020603020101020101" pitchFamily="18" charset="-127"/>
              </a:rPr>
              <a:t> </a:t>
            </a:r>
            <a:r>
              <a:rPr lang="en-US" sz="1200" dirty="0" err="1">
                <a:solidFill>
                  <a:schemeClr val="bg1"/>
                </a:solidFill>
                <a:latin typeface="Eurostile" panose="020B0504020202050204" pitchFamily="34" charset="77"/>
                <a:ea typeface="Nanum Myeongjo" panose="02020603020101020101" pitchFamily="18" charset="-127"/>
              </a:rPr>
              <a:t>Bazzi</a:t>
            </a:r>
            <a:r>
              <a:rPr lang="en-US" sz="1200" dirty="0">
                <a:solidFill>
                  <a:schemeClr val="bg1"/>
                </a:solidFill>
                <a:latin typeface="Eurostile" panose="020B0504020202050204" pitchFamily="34" charset="77"/>
                <a:ea typeface="Nanum Myeongjo" panose="02020603020101020101" pitchFamily="18" charset="-127"/>
              </a:rPr>
              <a:t> and Zeina </a:t>
            </a:r>
            <a:r>
              <a:rPr lang="en-US" sz="1200" dirty="0" err="1">
                <a:solidFill>
                  <a:schemeClr val="bg1"/>
                </a:solidFill>
                <a:latin typeface="Eurostile" panose="020B0504020202050204" pitchFamily="34" charset="77"/>
                <a:ea typeface="Nanum Myeongjo" panose="02020603020101020101" pitchFamily="18" charset="-127"/>
              </a:rPr>
              <a:t>Jebara</a:t>
            </a:r>
            <a:endParaRPr lang="en-US" sz="1200" dirty="0">
              <a:solidFill>
                <a:schemeClr val="bg1"/>
              </a:solidFill>
              <a:latin typeface="Eurostile" panose="020B0504020202050204" pitchFamily="34" charset="77"/>
              <a:ea typeface="Nanum Myeongjo" panose="02020603020101020101" pitchFamily="18" charset="-127"/>
            </a:endParaRPr>
          </a:p>
        </p:txBody>
      </p:sp>
    </p:spTree>
    <p:extLst>
      <p:ext uri="{BB962C8B-B14F-4D97-AF65-F5344CB8AC3E}">
        <p14:creationId xmlns:p14="http://schemas.microsoft.com/office/powerpoint/2010/main" val="204195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1CBD-3B89-9B4B-8518-3927D161D844}"/>
              </a:ext>
            </a:extLst>
          </p:cNvPr>
          <p:cNvSpPr>
            <a:spLocks noGrp="1"/>
          </p:cNvSpPr>
          <p:nvPr>
            <p:ph type="title"/>
          </p:nvPr>
        </p:nvSpPr>
        <p:spPr>
          <a:xfrm>
            <a:off x="838200" y="-33147"/>
            <a:ext cx="10515600" cy="935038"/>
          </a:xfrm>
        </p:spPr>
        <p:txBody>
          <a:bodyPr>
            <a:normAutofit/>
          </a:bodyPr>
          <a:lstStyle/>
          <a:p>
            <a:pPr algn="ctr"/>
            <a:r>
              <a:rPr lang="en-US" b="1">
                <a:latin typeface="Eurostile" panose="020B0504020202050204" pitchFamily="34" charset="77"/>
                <a:ea typeface="Nanum Myeongjo" panose="02020603020101020101" pitchFamily="18" charset="-127"/>
              </a:rPr>
              <a:t>Methods</a:t>
            </a:r>
          </a:p>
        </p:txBody>
      </p:sp>
      <p:sp>
        <p:nvSpPr>
          <p:cNvPr id="4" name="TextBox 3">
            <a:extLst>
              <a:ext uri="{FF2B5EF4-FFF2-40B4-BE49-F238E27FC236}">
                <a16:creationId xmlns:a16="http://schemas.microsoft.com/office/drawing/2014/main" id="{8342EC42-545D-744A-9F1A-FC51A819EFE9}"/>
              </a:ext>
            </a:extLst>
          </p:cNvPr>
          <p:cNvSpPr txBox="1"/>
          <p:nvPr/>
        </p:nvSpPr>
        <p:spPr>
          <a:xfrm>
            <a:off x="9058275" y="5172075"/>
            <a:ext cx="184731" cy="369332"/>
          </a:xfrm>
          <a:prstGeom prst="rect">
            <a:avLst/>
          </a:prstGeom>
          <a:noFill/>
        </p:spPr>
        <p:txBody>
          <a:bodyPr wrap="none" rtlCol="0">
            <a:spAutoFit/>
          </a:bodyPr>
          <a:lstStyle/>
          <a:p>
            <a:endParaRPr lang="en-US"/>
          </a:p>
        </p:txBody>
      </p:sp>
      <p:pic>
        <p:nvPicPr>
          <p:cNvPr id="1025" name="Picture 1" descr="page1image6149408">
            <a:extLst>
              <a:ext uri="{FF2B5EF4-FFF2-40B4-BE49-F238E27FC236}">
                <a16:creationId xmlns:a16="http://schemas.microsoft.com/office/drawing/2014/main" id="{2BC78C0B-78C9-A342-AD55-46FECE390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87" y="741544"/>
            <a:ext cx="1228725" cy="18971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500695F-B116-0C47-9BC1-3996B0A87E7B}"/>
              </a:ext>
            </a:extLst>
          </p:cNvPr>
          <p:cNvSpPr/>
          <p:nvPr/>
        </p:nvSpPr>
        <p:spPr>
          <a:xfrm>
            <a:off x="161926" y="2761169"/>
            <a:ext cx="2338388" cy="1077218"/>
          </a:xfrm>
          <a:prstGeom prst="rect">
            <a:avLst/>
          </a:prstGeom>
        </p:spPr>
        <p:txBody>
          <a:bodyPr wrap="square">
            <a:spAutoFit/>
          </a:bodyPr>
          <a:lstStyle/>
          <a:p>
            <a:pPr algn="ctr"/>
            <a:r>
              <a:rPr lang="en-US" sz="1600">
                <a:latin typeface="Eurostile" panose="020B0504020202050204" pitchFamily="34" charset="77"/>
                <a:ea typeface="Nanum Myeongjo" panose="02020603020101020101" pitchFamily="18" charset="-127"/>
              </a:rPr>
              <a:t>Set up a PASCO device, connect it to sparkvue application, and let it run for ten minutes. </a:t>
            </a:r>
            <a:endParaRPr lang="en-US" sz="1600">
              <a:effectLst/>
              <a:latin typeface="Eurostile" panose="020B0504020202050204" pitchFamily="34" charset="77"/>
              <a:ea typeface="Nanum Myeongjo" panose="02020603020101020101" pitchFamily="18" charset="-127"/>
            </a:endParaRPr>
          </a:p>
        </p:txBody>
      </p:sp>
      <p:sp>
        <p:nvSpPr>
          <p:cNvPr id="6" name="Right Arrow 5">
            <a:extLst>
              <a:ext uri="{FF2B5EF4-FFF2-40B4-BE49-F238E27FC236}">
                <a16:creationId xmlns:a16="http://schemas.microsoft.com/office/drawing/2014/main" id="{BD1FE28E-51A7-CB48-BFB0-7796BD277C3B}"/>
              </a:ext>
            </a:extLst>
          </p:cNvPr>
          <p:cNvSpPr/>
          <p:nvPr/>
        </p:nvSpPr>
        <p:spPr>
          <a:xfrm>
            <a:off x="2028825" y="1385888"/>
            <a:ext cx="685800" cy="485775"/>
          </a:xfrm>
          <a:prstGeom prst="rightArrow">
            <a:avLst/>
          </a:prstGeom>
          <a:solidFill>
            <a:schemeClr val="tx1">
              <a:alpha val="6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ge1image6149616">
            <a:extLst>
              <a:ext uri="{FF2B5EF4-FFF2-40B4-BE49-F238E27FC236}">
                <a16:creationId xmlns:a16="http://schemas.microsoft.com/office/drawing/2014/main" id="{5CE6835B-C77A-084F-9EA2-507155ACB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310" y="798558"/>
            <a:ext cx="1311526" cy="18971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B58CF23A-403F-724A-8AD3-1B99721DDA49}"/>
              </a:ext>
            </a:extLst>
          </p:cNvPr>
          <p:cNvSpPr/>
          <p:nvPr/>
        </p:nvSpPr>
        <p:spPr>
          <a:xfrm>
            <a:off x="5048249" y="1380893"/>
            <a:ext cx="685800" cy="485775"/>
          </a:xfrm>
          <a:prstGeom prst="rightArrow">
            <a:avLst/>
          </a:prstGeom>
          <a:solidFill>
            <a:schemeClr val="tx1">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9ECB36-F228-D14A-8791-E3C4419F18B6}"/>
              </a:ext>
            </a:extLst>
          </p:cNvPr>
          <p:cNvSpPr/>
          <p:nvPr/>
        </p:nvSpPr>
        <p:spPr>
          <a:xfrm>
            <a:off x="2732756" y="2813188"/>
            <a:ext cx="2481263" cy="830997"/>
          </a:xfrm>
          <a:prstGeom prst="rect">
            <a:avLst/>
          </a:prstGeom>
        </p:spPr>
        <p:txBody>
          <a:bodyPr wrap="square">
            <a:spAutoFit/>
          </a:bodyPr>
          <a:lstStyle/>
          <a:p>
            <a:pPr algn="ctr"/>
            <a:r>
              <a:rPr lang="en-US" sz="1600">
                <a:latin typeface="Eurostile" panose="020B0504020202050204" pitchFamily="34" charset="77"/>
                <a:ea typeface="Nanum Myeongjo" panose="02020603020101020101" pitchFamily="18" charset="-127"/>
              </a:rPr>
              <a:t>Take 9 recordings of surface data both under the canopy and in the sun  </a:t>
            </a:r>
            <a:endParaRPr lang="en-US" sz="1600">
              <a:effectLst/>
              <a:latin typeface="Eurostile" panose="020B0504020202050204" pitchFamily="34" charset="77"/>
              <a:ea typeface="Nanum Myeongjo" panose="02020603020101020101" pitchFamily="18" charset="-127"/>
            </a:endParaRPr>
          </a:p>
        </p:txBody>
      </p:sp>
      <p:pic>
        <p:nvPicPr>
          <p:cNvPr id="1027" name="Picture 3" descr="page1image6149200">
            <a:extLst>
              <a:ext uri="{FF2B5EF4-FFF2-40B4-BE49-F238E27FC236}">
                <a16:creationId xmlns:a16="http://schemas.microsoft.com/office/drawing/2014/main" id="{3B5AD724-7034-984C-8D60-59227899C9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0774" y="799479"/>
            <a:ext cx="1228725" cy="189531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2A54384-8AF1-0F47-B86F-AFBE4A6F39FB}"/>
              </a:ext>
            </a:extLst>
          </p:cNvPr>
          <p:cNvSpPr/>
          <p:nvPr/>
        </p:nvSpPr>
        <p:spPr>
          <a:xfrm>
            <a:off x="5599239" y="2852742"/>
            <a:ext cx="2757487" cy="830997"/>
          </a:xfrm>
          <a:prstGeom prst="rect">
            <a:avLst/>
          </a:prstGeom>
        </p:spPr>
        <p:txBody>
          <a:bodyPr wrap="square">
            <a:spAutoFit/>
          </a:bodyPr>
          <a:lstStyle/>
          <a:p>
            <a:pPr algn="ctr"/>
            <a:r>
              <a:rPr lang="en-US" sz="1600">
                <a:latin typeface="Eurostile" panose="020B0504020202050204" pitchFamily="34" charset="77"/>
                <a:ea typeface="Nanum Myeongjo" panose="02020603020101020101" pitchFamily="18" charset="-127"/>
              </a:rPr>
              <a:t>Collect the DBH of the trees from the breast of the tree 1.37 meters from the base </a:t>
            </a:r>
            <a:endParaRPr lang="en-US" sz="1600">
              <a:effectLst/>
              <a:latin typeface="Eurostile" panose="020B0504020202050204" pitchFamily="34" charset="77"/>
              <a:ea typeface="Nanum Myeongjo" panose="02020603020101020101" pitchFamily="18" charset="-127"/>
            </a:endParaRPr>
          </a:p>
        </p:txBody>
      </p:sp>
      <p:sp>
        <p:nvSpPr>
          <p:cNvPr id="13" name="Right Arrow 12">
            <a:extLst>
              <a:ext uri="{FF2B5EF4-FFF2-40B4-BE49-F238E27FC236}">
                <a16:creationId xmlns:a16="http://schemas.microsoft.com/office/drawing/2014/main" id="{D1EABC5F-A07E-E047-8DE3-69B1C25D77F3}"/>
              </a:ext>
            </a:extLst>
          </p:cNvPr>
          <p:cNvSpPr/>
          <p:nvPr/>
        </p:nvSpPr>
        <p:spPr>
          <a:xfrm>
            <a:off x="7896224" y="1385087"/>
            <a:ext cx="685800" cy="485775"/>
          </a:xfrm>
          <a:prstGeom prst="rightArrow">
            <a:avLst/>
          </a:prstGeom>
          <a:solidFill>
            <a:schemeClr val="tx1">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age1image6149824">
            <a:extLst>
              <a:ext uri="{FF2B5EF4-FFF2-40B4-BE49-F238E27FC236}">
                <a16:creationId xmlns:a16="http://schemas.microsoft.com/office/drawing/2014/main" id="{3E6B5E78-30B1-B345-B8F3-E7ACBD57A1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5425" y="766700"/>
            <a:ext cx="1228725" cy="18971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5754633-EC66-5C4E-A2E5-EEE6A1595171}"/>
              </a:ext>
            </a:extLst>
          </p:cNvPr>
          <p:cNvSpPr/>
          <p:nvPr/>
        </p:nvSpPr>
        <p:spPr>
          <a:xfrm>
            <a:off x="8834437" y="2852742"/>
            <a:ext cx="2338388" cy="830997"/>
          </a:xfrm>
          <a:prstGeom prst="rect">
            <a:avLst/>
          </a:prstGeom>
        </p:spPr>
        <p:txBody>
          <a:bodyPr wrap="square">
            <a:spAutoFit/>
          </a:bodyPr>
          <a:lstStyle/>
          <a:p>
            <a:pPr algn="ctr"/>
            <a:r>
              <a:rPr lang="en-US" sz="1600">
                <a:latin typeface="Eurostile" panose="020B0504020202050204" pitchFamily="34" charset="77"/>
                <a:ea typeface="Nanum Myeongjo" panose="02020603020101020101" pitchFamily="18" charset="-127"/>
              </a:rPr>
              <a:t>Measure height using a suunto clinometer three times per partner </a:t>
            </a:r>
            <a:endParaRPr lang="en-US" sz="1600">
              <a:effectLst/>
              <a:latin typeface="Eurostile" panose="020B0504020202050204" pitchFamily="34" charset="77"/>
              <a:ea typeface="Nanum Myeongjo" panose="02020603020101020101" pitchFamily="18" charset="-127"/>
            </a:endParaRPr>
          </a:p>
        </p:txBody>
      </p:sp>
      <p:sp>
        <p:nvSpPr>
          <p:cNvPr id="16" name="Right Arrow 15">
            <a:extLst>
              <a:ext uri="{FF2B5EF4-FFF2-40B4-BE49-F238E27FC236}">
                <a16:creationId xmlns:a16="http://schemas.microsoft.com/office/drawing/2014/main" id="{0418D97E-232B-D54B-AB56-84B657A89227}"/>
              </a:ext>
            </a:extLst>
          </p:cNvPr>
          <p:cNvSpPr/>
          <p:nvPr/>
        </p:nvSpPr>
        <p:spPr>
          <a:xfrm>
            <a:off x="11152313" y="1380892"/>
            <a:ext cx="685800" cy="485775"/>
          </a:xfrm>
          <a:prstGeom prst="rightArrow">
            <a:avLst/>
          </a:prstGeom>
          <a:solidFill>
            <a:schemeClr val="tx1">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page1image6150448">
            <a:extLst>
              <a:ext uri="{FF2B5EF4-FFF2-40B4-BE49-F238E27FC236}">
                <a16:creationId xmlns:a16="http://schemas.microsoft.com/office/drawing/2014/main" id="{2BD07476-5607-0B49-990F-65ED87AC5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623" y="4012013"/>
            <a:ext cx="1311527" cy="20474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8" name="Right Arrow 17">
            <a:extLst>
              <a:ext uri="{FF2B5EF4-FFF2-40B4-BE49-F238E27FC236}">
                <a16:creationId xmlns:a16="http://schemas.microsoft.com/office/drawing/2014/main" id="{56FBD5A6-4BAF-E94A-A093-CD79EE71D3D1}"/>
              </a:ext>
            </a:extLst>
          </p:cNvPr>
          <p:cNvSpPr/>
          <p:nvPr/>
        </p:nvSpPr>
        <p:spPr>
          <a:xfrm>
            <a:off x="5537413" y="4729120"/>
            <a:ext cx="685800" cy="485775"/>
          </a:xfrm>
          <a:prstGeom prst="rightArrow">
            <a:avLst/>
          </a:prstGeom>
          <a:solidFill>
            <a:schemeClr val="tx1">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422EB2-CD82-0942-BE11-D7350F15661B}"/>
              </a:ext>
            </a:extLst>
          </p:cNvPr>
          <p:cNvSpPr/>
          <p:nvPr/>
        </p:nvSpPr>
        <p:spPr>
          <a:xfrm>
            <a:off x="546683" y="4374007"/>
            <a:ext cx="1953631" cy="1323439"/>
          </a:xfrm>
          <a:prstGeom prst="rect">
            <a:avLst/>
          </a:prstGeom>
        </p:spPr>
        <p:txBody>
          <a:bodyPr wrap="square">
            <a:spAutoFit/>
          </a:bodyPr>
          <a:lstStyle/>
          <a:p>
            <a:pPr algn="ctr"/>
            <a:r>
              <a:rPr lang="en-US" sz="1600">
                <a:latin typeface="Eurostile" panose="020B0504020202050204" pitchFamily="34" charset="77"/>
                <a:ea typeface="Nanum Myeongjo" panose="02020603020101020101" pitchFamily="18" charset="-127"/>
              </a:rPr>
              <a:t>Measure the height using the globe observer app and submit into the GLOBE database. </a:t>
            </a:r>
            <a:endParaRPr lang="en-US" sz="1600">
              <a:effectLst/>
              <a:latin typeface="Eurostile" panose="020B0504020202050204" pitchFamily="34" charset="77"/>
              <a:ea typeface="Nanum Myeongjo" panose="02020603020101020101" pitchFamily="18" charset="-127"/>
            </a:endParaRPr>
          </a:p>
        </p:txBody>
      </p:sp>
      <p:pic>
        <p:nvPicPr>
          <p:cNvPr id="1030" name="Picture 6" descr="page1image6150240">
            <a:extLst>
              <a:ext uri="{FF2B5EF4-FFF2-40B4-BE49-F238E27FC236}">
                <a16:creationId xmlns:a16="http://schemas.microsoft.com/office/drawing/2014/main" id="{B6E8F532-85F0-B14D-82AE-29C73630E1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6700" y="4061521"/>
            <a:ext cx="2674006" cy="185123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2EDC55C-F8E2-8A4C-85D3-D57DFEF198BE}"/>
              </a:ext>
            </a:extLst>
          </p:cNvPr>
          <p:cNvSpPr/>
          <p:nvPr/>
        </p:nvSpPr>
        <p:spPr>
          <a:xfrm>
            <a:off x="9780157" y="4096874"/>
            <a:ext cx="2114186" cy="1569660"/>
          </a:xfrm>
          <a:prstGeom prst="rect">
            <a:avLst/>
          </a:prstGeom>
        </p:spPr>
        <p:txBody>
          <a:bodyPr wrap="square">
            <a:spAutoFit/>
          </a:bodyPr>
          <a:lstStyle/>
          <a:p>
            <a:pPr algn="ctr"/>
            <a:r>
              <a:rPr lang="en-US" sz="1600">
                <a:latin typeface="Eurostile" panose="020B0504020202050204" pitchFamily="34" charset="77"/>
                <a:ea typeface="Nanum Myeongjo" panose="02020603020101020101" pitchFamily="18" charset="-127"/>
              </a:rPr>
              <a:t>Figure out average temperatures from the infrared thermometer and PASCO weather device and graph the data. </a:t>
            </a:r>
            <a:endParaRPr lang="en-US" sz="1600">
              <a:effectLst/>
              <a:latin typeface="Eurostile" panose="020B0504020202050204" pitchFamily="34" charset="77"/>
              <a:ea typeface="Nanum Myeongjo" panose="02020603020101020101" pitchFamily="18" charset="-127"/>
            </a:endParaRPr>
          </a:p>
        </p:txBody>
      </p:sp>
      <p:sp>
        <p:nvSpPr>
          <p:cNvPr id="21" name="Rectangle 20">
            <a:extLst>
              <a:ext uri="{FF2B5EF4-FFF2-40B4-BE49-F238E27FC236}">
                <a16:creationId xmlns:a16="http://schemas.microsoft.com/office/drawing/2014/main" id="{27240B77-D53F-F646-A071-895A3E238A7D}"/>
              </a:ext>
            </a:extLst>
          </p:cNvPr>
          <p:cNvSpPr/>
          <p:nvPr/>
        </p:nvSpPr>
        <p:spPr>
          <a:xfrm>
            <a:off x="10191131" y="6497929"/>
            <a:ext cx="2000869" cy="276999"/>
          </a:xfrm>
          <a:prstGeom prst="rect">
            <a:avLst/>
          </a:prstGeom>
        </p:spPr>
        <p:txBody>
          <a:bodyPr wrap="none">
            <a:spAutoFit/>
          </a:bodyPr>
          <a:lstStyle/>
          <a:p>
            <a:r>
              <a:rPr lang="en-US" sz="1200" dirty="0" err="1">
                <a:solidFill>
                  <a:schemeClr val="bg1"/>
                </a:solidFill>
                <a:latin typeface="Eurostile" panose="020B0504020202050204" pitchFamily="34" charset="77"/>
                <a:ea typeface="Nanum Myeongjo" panose="02020603020101020101" pitchFamily="18" charset="-127"/>
              </a:rPr>
              <a:t>Itidal</a:t>
            </a:r>
            <a:r>
              <a:rPr lang="en-US" sz="1200" dirty="0">
                <a:solidFill>
                  <a:schemeClr val="bg1"/>
                </a:solidFill>
                <a:latin typeface="Eurostile" panose="020B0504020202050204" pitchFamily="34" charset="77"/>
                <a:ea typeface="Nanum Myeongjo" panose="02020603020101020101" pitchFamily="18" charset="-127"/>
              </a:rPr>
              <a:t> </a:t>
            </a:r>
            <a:r>
              <a:rPr lang="en-US" sz="1200" dirty="0" err="1">
                <a:solidFill>
                  <a:schemeClr val="bg1"/>
                </a:solidFill>
                <a:latin typeface="Eurostile" panose="020B0504020202050204" pitchFamily="34" charset="77"/>
                <a:ea typeface="Nanum Myeongjo" panose="02020603020101020101" pitchFamily="18" charset="-127"/>
              </a:rPr>
              <a:t>Bazzi</a:t>
            </a:r>
            <a:r>
              <a:rPr lang="en-US" sz="1200" dirty="0">
                <a:solidFill>
                  <a:schemeClr val="bg1"/>
                </a:solidFill>
                <a:latin typeface="Eurostile" panose="020B0504020202050204" pitchFamily="34" charset="77"/>
                <a:ea typeface="Nanum Myeongjo" panose="02020603020101020101" pitchFamily="18" charset="-127"/>
              </a:rPr>
              <a:t> and Zeina </a:t>
            </a:r>
            <a:r>
              <a:rPr lang="en-US" sz="1200" dirty="0" err="1">
                <a:solidFill>
                  <a:schemeClr val="bg1"/>
                </a:solidFill>
                <a:latin typeface="Eurostile" panose="020B0504020202050204" pitchFamily="34" charset="77"/>
                <a:ea typeface="Nanum Myeongjo" panose="02020603020101020101" pitchFamily="18" charset="-127"/>
              </a:rPr>
              <a:t>Jebara</a:t>
            </a:r>
            <a:endParaRPr lang="en-US" sz="1200" dirty="0">
              <a:solidFill>
                <a:schemeClr val="bg1"/>
              </a:solidFill>
              <a:latin typeface="Eurostile" panose="020B0504020202050204" pitchFamily="34" charset="77"/>
              <a:ea typeface="Nanum Myeongjo" panose="02020603020101020101" pitchFamily="18" charset="-127"/>
            </a:endParaRPr>
          </a:p>
        </p:txBody>
      </p:sp>
    </p:spTree>
    <p:extLst>
      <p:ext uri="{BB962C8B-B14F-4D97-AF65-F5344CB8AC3E}">
        <p14:creationId xmlns:p14="http://schemas.microsoft.com/office/powerpoint/2010/main" val="156934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screenshot of a cell phone&#10;&#10;Description automatically generated">
            <a:extLst>
              <a:ext uri="{FF2B5EF4-FFF2-40B4-BE49-F238E27FC236}">
                <a16:creationId xmlns:a16="http://schemas.microsoft.com/office/drawing/2014/main" id="{5095F689-08ED-4EA7-8AE8-149D27D4F504}"/>
              </a:ext>
            </a:extLst>
          </p:cNvPr>
          <p:cNvPicPr>
            <a:picLocks noChangeAspect="1"/>
          </p:cNvPicPr>
          <p:nvPr/>
        </p:nvPicPr>
        <p:blipFill>
          <a:blip r:embed="rId3"/>
          <a:stretch>
            <a:fillRect/>
          </a:stretch>
        </p:blipFill>
        <p:spPr>
          <a:xfrm>
            <a:off x="187036" y="699082"/>
            <a:ext cx="2743200" cy="1805702"/>
          </a:xfrm>
          <a:prstGeom prst="rect">
            <a:avLst/>
          </a:prstGeom>
        </p:spPr>
      </p:pic>
      <p:sp>
        <p:nvSpPr>
          <p:cNvPr id="12" name="TextBox 11">
            <a:extLst>
              <a:ext uri="{FF2B5EF4-FFF2-40B4-BE49-F238E27FC236}">
                <a16:creationId xmlns:a16="http://schemas.microsoft.com/office/drawing/2014/main" id="{0E6A0FE2-E692-4086-96BC-54D392D7AD48}"/>
              </a:ext>
            </a:extLst>
          </p:cNvPr>
          <p:cNvSpPr txBox="1"/>
          <p:nvPr/>
        </p:nvSpPr>
        <p:spPr>
          <a:xfrm>
            <a:off x="2923310" y="723899"/>
            <a:ext cx="211974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Eurostile" panose="020B0504020202050204" pitchFamily="34" charset="77"/>
              </a:rPr>
              <a:t>Figure 1: </a:t>
            </a:r>
            <a:r>
              <a:rPr lang="en-US">
                <a:latin typeface="Eurostile" panose="020B0504020202050204" pitchFamily="34" charset="77"/>
              </a:rPr>
              <a:t>Figure one visualized the data taken on July 15, 2019. It showed that the Red Maple had the largest effect.</a:t>
            </a:r>
          </a:p>
        </p:txBody>
      </p:sp>
      <p:pic>
        <p:nvPicPr>
          <p:cNvPr id="13" name="Picture 13" descr="A screenshot of a cell phone&#10;&#10;Description automatically generated">
            <a:extLst>
              <a:ext uri="{FF2B5EF4-FFF2-40B4-BE49-F238E27FC236}">
                <a16:creationId xmlns:a16="http://schemas.microsoft.com/office/drawing/2014/main" id="{413DB7C3-A657-4A63-9291-C9E0265EBD0F}"/>
              </a:ext>
            </a:extLst>
          </p:cNvPr>
          <p:cNvPicPr>
            <a:picLocks noChangeAspect="1"/>
          </p:cNvPicPr>
          <p:nvPr/>
        </p:nvPicPr>
        <p:blipFill>
          <a:blip r:embed="rId4"/>
          <a:stretch>
            <a:fillRect/>
          </a:stretch>
        </p:blipFill>
        <p:spPr>
          <a:xfrm>
            <a:off x="187036" y="2833724"/>
            <a:ext cx="2743200" cy="1710098"/>
          </a:xfrm>
          <a:prstGeom prst="rect">
            <a:avLst/>
          </a:prstGeom>
        </p:spPr>
      </p:pic>
      <p:pic>
        <p:nvPicPr>
          <p:cNvPr id="14" name="Picture 14" descr="A screenshot of a cell phone&#10;&#10;Description automatically generated">
            <a:extLst>
              <a:ext uri="{FF2B5EF4-FFF2-40B4-BE49-F238E27FC236}">
                <a16:creationId xmlns:a16="http://schemas.microsoft.com/office/drawing/2014/main" id="{49336844-030C-4304-ACCA-2B5A03F5DBCF}"/>
              </a:ext>
            </a:extLst>
          </p:cNvPr>
          <p:cNvPicPr>
            <a:picLocks noChangeAspect="1"/>
          </p:cNvPicPr>
          <p:nvPr/>
        </p:nvPicPr>
        <p:blipFill>
          <a:blip r:embed="rId5"/>
          <a:stretch>
            <a:fillRect/>
          </a:stretch>
        </p:blipFill>
        <p:spPr>
          <a:xfrm>
            <a:off x="187036" y="4826577"/>
            <a:ext cx="2743200" cy="1828800"/>
          </a:xfrm>
          <a:prstGeom prst="rect">
            <a:avLst/>
          </a:prstGeom>
        </p:spPr>
      </p:pic>
      <p:sp>
        <p:nvSpPr>
          <p:cNvPr id="15" name="TextBox 14">
            <a:extLst>
              <a:ext uri="{FF2B5EF4-FFF2-40B4-BE49-F238E27FC236}">
                <a16:creationId xmlns:a16="http://schemas.microsoft.com/office/drawing/2014/main" id="{964C8AD0-0923-42B9-9E71-D37E6F8F8AB4}"/>
              </a:ext>
            </a:extLst>
          </p:cNvPr>
          <p:cNvSpPr txBox="1"/>
          <p:nvPr/>
        </p:nvSpPr>
        <p:spPr>
          <a:xfrm>
            <a:off x="2905990" y="3001242"/>
            <a:ext cx="28384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Eurostile" panose="020B0504020202050204" pitchFamily="34" charset="77"/>
              </a:rPr>
              <a:t>Figure 2: </a:t>
            </a:r>
            <a:r>
              <a:rPr lang="en-US">
                <a:latin typeface="Eurostile" panose="020B0504020202050204" pitchFamily="34" charset="77"/>
              </a:rPr>
              <a:t>Figure two showed the Basswood had the greatest effect while only having a 2-day difference from Figure 1</a:t>
            </a:r>
          </a:p>
        </p:txBody>
      </p:sp>
      <p:sp>
        <p:nvSpPr>
          <p:cNvPr id="16" name="TextBox 15">
            <a:extLst>
              <a:ext uri="{FF2B5EF4-FFF2-40B4-BE49-F238E27FC236}">
                <a16:creationId xmlns:a16="http://schemas.microsoft.com/office/drawing/2014/main" id="{8CDA970F-F3CC-434C-9212-9B948B9A0EDB}"/>
              </a:ext>
            </a:extLst>
          </p:cNvPr>
          <p:cNvSpPr txBox="1"/>
          <p:nvPr/>
        </p:nvSpPr>
        <p:spPr>
          <a:xfrm>
            <a:off x="2949286" y="4828309"/>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Eurostile" panose="020B0504020202050204" pitchFamily="34" charset="77"/>
              </a:rPr>
              <a:t>Figure 3: </a:t>
            </a:r>
            <a:r>
              <a:rPr lang="en-US">
                <a:latin typeface="Eurostile" panose="020B0504020202050204" pitchFamily="34" charset="77"/>
              </a:rPr>
              <a:t>Figure 3 visualizes the effects in either heat reduction or gain. It was known that Sugar Maple had the largest affect in figure 3. </a:t>
            </a:r>
            <a:r>
              <a:rPr lang="en-US">
                <a:latin typeface="Eurostile" panose="020B0504020202050204" pitchFamily="34" charset="77"/>
                <a:ea typeface="Nanum Myeongjo"/>
              </a:rPr>
              <a:t>​</a:t>
            </a:r>
            <a:endParaRPr lang="en-US">
              <a:latin typeface="Eurostile" panose="020B0504020202050204" pitchFamily="34" charset="77"/>
            </a:endParaRPr>
          </a:p>
        </p:txBody>
      </p:sp>
      <p:pic>
        <p:nvPicPr>
          <p:cNvPr id="17" name="Picture 17" descr="A screenshot of a cell phone&#10;&#10;Description automatically generated">
            <a:extLst>
              <a:ext uri="{FF2B5EF4-FFF2-40B4-BE49-F238E27FC236}">
                <a16:creationId xmlns:a16="http://schemas.microsoft.com/office/drawing/2014/main" id="{FB839399-56CE-4441-BF27-EBE9AE9898D9}"/>
              </a:ext>
            </a:extLst>
          </p:cNvPr>
          <p:cNvPicPr>
            <a:picLocks noChangeAspect="1"/>
          </p:cNvPicPr>
          <p:nvPr/>
        </p:nvPicPr>
        <p:blipFill>
          <a:blip r:embed="rId6"/>
          <a:stretch>
            <a:fillRect/>
          </a:stretch>
        </p:blipFill>
        <p:spPr>
          <a:xfrm>
            <a:off x="5685560" y="1317056"/>
            <a:ext cx="2899063" cy="1955208"/>
          </a:xfrm>
          <a:prstGeom prst="rect">
            <a:avLst/>
          </a:prstGeom>
        </p:spPr>
      </p:pic>
      <p:pic>
        <p:nvPicPr>
          <p:cNvPr id="18" name="Picture 18" descr="A screenshot of a cell phone&#10;&#10;Description automatically generated">
            <a:extLst>
              <a:ext uri="{FF2B5EF4-FFF2-40B4-BE49-F238E27FC236}">
                <a16:creationId xmlns:a16="http://schemas.microsoft.com/office/drawing/2014/main" id="{BBE1FD41-EF1F-4CC3-9FA3-15CE22CA1102}"/>
              </a:ext>
            </a:extLst>
          </p:cNvPr>
          <p:cNvPicPr>
            <a:picLocks noChangeAspect="1"/>
          </p:cNvPicPr>
          <p:nvPr/>
        </p:nvPicPr>
        <p:blipFill>
          <a:blip r:embed="rId7"/>
          <a:stretch>
            <a:fillRect/>
          </a:stretch>
        </p:blipFill>
        <p:spPr>
          <a:xfrm>
            <a:off x="5650922" y="4125191"/>
            <a:ext cx="2899063" cy="1950027"/>
          </a:xfrm>
          <a:prstGeom prst="rect">
            <a:avLst/>
          </a:prstGeom>
        </p:spPr>
      </p:pic>
      <p:sp>
        <p:nvSpPr>
          <p:cNvPr id="19" name="TextBox 18">
            <a:extLst>
              <a:ext uri="{FF2B5EF4-FFF2-40B4-BE49-F238E27FC236}">
                <a16:creationId xmlns:a16="http://schemas.microsoft.com/office/drawing/2014/main" id="{341BFE8D-E3EE-4D9C-BB1D-6F44AEB024E7}"/>
              </a:ext>
            </a:extLst>
          </p:cNvPr>
          <p:cNvSpPr txBox="1"/>
          <p:nvPr/>
        </p:nvSpPr>
        <p:spPr>
          <a:xfrm>
            <a:off x="8577696" y="1217469"/>
            <a:ext cx="366106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Eurostile" panose="020B0504020202050204" pitchFamily="34" charset="77"/>
              </a:rPr>
              <a:t>Figure 4: </a:t>
            </a:r>
            <a:r>
              <a:rPr lang="en-US">
                <a:latin typeface="Eurostile" panose="020B0504020202050204" pitchFamily="34" charset="77"/>
              </a:rPr>
              <a:t>In figure 4, as it was one of the coolest it was shown that the tree having the most effect was Sugar Maple, creating the correlation that the taller in height the tree the larger the change in surface and air temperature when weather is cooler. </a:t>
            </a:r>
            <a:r>
              <a:rPr lang="en-US">
                <a:latin typeface="Eurostile" panose="020B0504020202050204" pitchFamily="34" charset="77"/>
                <a:ea typeface="Nanum Myeongjo"/>
              </a:rPr>
              <a:t>​</a:t>
            </a:r>
            <a:endParaRPr lang="en-US">
              <a:latin typeface="Eurostile" panose="020B0504020202050204" pitchFamily="34" charset="77"/>
            </a:endParaRPr>
          </a:p>
        </p:txBody>
      </p:sp>
      <p:sp>
        <p:nvSpPr>
          <p:cNvPr id="20" name="TextBox 19">
            <a:extLst>
              <a:ext uri="{FF2B5EF4-FFF2-40B4-BE49-F238E27FC236}">
                <a16:creationId xmlns:a16="http://schemas.microsoft.com/office/drawing/2014/main" id="{256FC6E1-B0F2-4C63-A507-65EDAADFB02C}"/>
              </a:ext>
            </a:extLst>
          </p:cNvPr>
          <p:cNvSpPr txBox="1"/>
          <p:nvPr/>
        </p:nvSpPr>
        <p:spPr>
          <a:xfrm>
            <a:off x="8638309" y="4230833"/>
            <a:ext cx="319347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Eurostile" panose="020B0504020202050204" pitchFamily="34" charset="77"/>
                <a:cs typeface="Segoe UI"/>
              </a:rPr>
              <a:t>Figure 5: </a:t>
            </a:r>
            <a:r>
              <a:rPr lang="en-US">
                <a:latin typeface="Eurostile" panose="020B0504020202050204" pitchFamily="34" charset="77"/>
                <a:cs typeface="Segoe UI"/>
              </a:rPr>
              <a:t>All data was consecutively collected through the PASCO device and Auto-Pro Raytek IR thermometer. Basswood had the largest affect in figure 5. </a:t>
            </a:r>
            <a:endParaRPr lang="en-US">
              <a:latin typeface="Eurostile" panose="020B0504020202050204" pitchFamily="34" charset="77"/>
            </a:endParaRPr>
          </a:p>
        </p:txBody>
      </p:sp>
      <p:sp>
        <p:nvSpPr>
          <p:cNvPr id="21" name="TextBox 20">
            <a:extLst>
              <a:ext uri="{FF2B5EF4-FFF2-40B4-BE49-F238E27FC236}">
                <a16:creationId xmlns:a16="http://schemas.microsoft.com/office/drawing/2014/main" id="{41AD4848-99BE-4361-BB88-CE379BEAE4D8}"/>
              </a:ext>
            </a:extLst>
          </p:cNvPr>
          <p:cNvSpPr txBox="1"/>
          <p:nvPr/>
        </p:nvSpPr>
        <p:spPr>
          <a:xfrm>
            <a:off x="4724400" y="31807"/>
            <a:ext cx="274319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latin typeface="Eurostile" panose="020B0504020202050204" pitchFamily="34" charset="77"/>
              </a:rPr>
              <a:t>Results</a:t>
            </a:r>
            <a:endParaRPr lang="en-US" sz="4400" b="1">
              <a:latin typeface="Eurostile" panose="020B0504020202050204" pitchFamily="34" charset="77"/>
              <a:ea typeface="+mn-lt"/>
              <a:cs typeface="+mn-lt"/>
            </a:endParaRPr>
          </a:p>
          <a:p>
            <a:pPr algn="l"/>
            <a:endParaRPr lang="en-US" sz="4400">
              <a:cs typeface="Calibri"/>
            </a:endParaRPr>
          </a:p>
        </p:txBody>
      </p:sp>
      <p:sp>
        <p:nvSpPr>
          <p:cNvPr id="22" name="Rectangle 21">
            <a:extLst>
              <a:ext uri="{FF2B5EF4-FFF2-40B4-BE49-F238E27FC236}">
                <a16:creationId xmlns:a16="http://schemas.microsoft.com/office/drawing/2014/main" id="{2AF135D1-90A8-3E47-BEC4-6530B5BEA147}"/>
              </a:ext>
            </a:extLst>
          </p:cNvPr>
          <p:cNvSpPr/>
          <p:nvPr/>
        </p:nvSpPr>
        <p:spPr>
          <a:xfrm>
            <a:off x="10191131" y="6497929"/>
            <a:ext cx="2000869" cy="276999"/>
          </a:xfrm>
          <a:prstGeom prst="rect">
            <a:avLst/>
          </a:prstGeom>
        </p:spPr>
        <p:txBody>
          <a:bodyPr wrap="none">
            <a:spAutoFit/>
          </a:bodyPr>
          <a:lstStyle/>
          <a:p>
            <a:r>
              <a:rPr lang="en-US" sz="1200" dirty="0" err="1">
                <a:solidFill>
                  <a:schemeClr val="bg1"/>
                </a:solidFill>
                <a:latin typeface="Eurostile" panose="020B0504020202050204" pitchFamily="34" charset="77"/>
                <a:ea typeface="Nanum Myeongjo" panose="02020603020101020101" pitchFamily="18" charset="-127"/>
              </a:rPr>
              <a:t>Itidal</a:t>
            </a:r>
            <a:r>
              <a:rPr lang="en-US" sz="1200" dirty="0">
                <a:solidFill>
                  <a:schemeClr val="bg1"/>
                </a:solidFill>
                <a:latin typeface="Eurostile" panose="020B0504020202050204" pitchFamily="34" charset="77"/>
                <a:ea typeface="Nanum Myeongjo" panose="02020603020101020101" pitchFamily="18" charset="-127"/>
              </a:rPr>
              <a:t> </a:t>
            </a:r>
            <a:r>
              <a:rPr lang="en-US" sz="1200" dirty="0" err="1">
                <a:solidFill>
                  <a:schemeClr val="bg1"/>
                </a:solidFill>
                <a:latin typeface="Eurostile" panose="020B0504020202050204" pitchFamily="34" charset="77"/>
                <a:ea typeface="Nanum Myeongjo" panose="02020603020101020101" pitchFamily="18" charset="-127"/>
              </a:rPr>
              <a:t>Bazzi</a:t>
            </a:r>
            <a:r>
              <a:rPr lang="en-US" sz="1200" dirty="0">
                <a:solidFill>
                  <a:schemeClr val="bg1"/>
                </a:solidFill>
                <a:latin typeface="Eurostile" panose="020B0504020202050204" pitchFamily="34" charset="77"/>
                <a:ea typeface="Nanum Myeongjo" panose="02020603020101020101" pitchFamily="18" charset="-127"/>
              </a:rPr>
              <a:t> and Zeina </a:t>
            </a:r>
            <a:r>
              <a:rPr lang="en-US" sz="1200" dirty="0" err="1">
                <a:solidFill>
                  <a:schemeClr val="bg1"/>
                </a:solidFill>
                <a:latin typeface="Eurostile" panose="020B0504020202050204" pitchFamily="34" charset="77"/>
                <a:ea typeface="Nanum Myeongjo" panose="02020603020101020101" pitchFamily="18" charset="-127"/>
              </a:rPr>
              <a:t>Jebara</a:t>
            </a:r>
            <a:endParaRPr lang="en-US" sz="1200" dirty="0">
              <a:solidFill>
                <a:schemeClr val="bg1"/>
              </a:solidFill>
              <a:latin typeface="Eurostile" panose="020B0504020202050204" pitchFamily="34" charset="77"/>
              <a:ea typeface="Nanum Myeongjo" panose="02020603020101020101" pitchFamily="18" charset="-127"/>
            </a:endParaRPr>
          </a:p>
        </p:txBody>
      </p:sp>
    </p:spTree>
    <p:extLst>
      <p:ext uri="{BB962C8B-B14F-4D97-AF65-F5344CB8AC3E}">
        <p14:creationId xmlns:p14="http://schemas.microsoft.com/office/powerpoint/2010/main" val="42014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A27D-08E0-464A-907D-69E335B4F5AE}"/>
              </a:ext>
            </a:extLst>
          </p:cNvPr>
          <p:cNvSpPr>
            <a:spLocks noGrp="1"/>
          </p:cNvSpPr>
          <p:nvPr>
            <p:ph type="title"/>
          </p:nvPr>
        </p:nvSpPr>
        <p:spPr/>
        <p:txBody>
          <a:bodyPr/>
          <a:lstStyle/>
          <a:p>
            <a:pPr algn="ctr"/>
            <a:r>
              <a:rPr lang="en-US" b="1">
                <a:latin typeface="Eurostile" panose="020B0504020202050204" pitchFamily="34" charset="77"/>
                <a:cs typeface="Calibri"/>
              </a:rPr>
              <a:t>Result Averages</a:t>
            </a:r>
            <a:endParaRPr lang="en-US" b="1">
              <a:latin typeface="Eurostile" panose="020B0504020202050204" pitchFamily="34" charset="77"/>
              <a:ea typeface="+mj-lt"/>
              <a:cs typeface="+mj-lt"/>
            </a:endParaRPr>
          </a:p>
          <a:p>
            <a:endParaRPr lang="en-US">
              <a:cs typeface="Calibri Light"/>
            </a:endParaRPr>
          </a:p>
        </p:txBody>
      </p:sp>
      <p:sp>
        <p:nvSpPr>
          <p:cNvPr id="3" name="Content Placeholder 2">
            <a:extLst>
              <a:ext uri="{FF2B5EF4-FFF2-40B4-BE49-F238E27FC236}">
                <a16:creationId xmlns:a16="http://schemas.microsoft.com/office/drawing/2014/main" id="{6042DA72-4F9A-4731-A358-5CF5D75AA61B}"/>
              </a:ext>
            </a:extLst>
          </p:cNvPr>
          <p:cNvSpPr>
            <a:spLocks noGrp="1"/>
          </p:cNvSpPr>
          <p:nvPr>
            <p:ph idx="1"/>
          </p:nvPr>
        </p:nvSpPr>
        <p:spPr>
          <a:xfrm>
            <a:off x="838200" y="1253331"/>
            <a:ext cx="10515600" cy="4351338"/>
          </a:xfrm>
        </p:spPr>
        <p:txBody>
          <a:bodyPr vert="horz" lIns="91440" tIns="45720" rIns="91440" bIns="45720" rtlCol="0" anchor="t">
            <a:normAutofit/>
          </a:bodyPr>
          <a:lstStyle/>
          <a:p>
            <a:pPr>
              <a:lnSpc>
                <a:spcPct val="100000"/>
              </a:lnSpc>
              <a:spcBef>
                <a:spcPts val="0"/>
              </a:spcBef>
              <a:buFont typeface="Courier New" panose="020B0604020202020204" pitchFamily="34" charset="0"/>
              <a:buChar char="o"/>
            </a:pPr>
            <a:r>
              <a:rPr lang="en-US" i="1">
                <a:latin typeface="Eurostile"/>
                <a:ea typeface="+mn-lt"/>
                <a:cs typeface="+mn-lt"/>
              </a:rPr>
              <a:t>Acer rubrum – </a:t>
            </a:r>
            <a:r>
              <a:rPr lang="en-US">
                <a:latin typeface="Eurostile"/>
                <a:ea typeface="+mn-lt"/>
                <a:cs typeface="+mn-lt"/>
              </a:rPr>
              <a:t>Cooling of an average of  9.161 degrees Celsius.</a:t>
            </a:r>
            <a:endParaRPr lang="en-US">
              <a:latin typeface="Eurostile"/>
              <a:cs typeface="Calibri" panose="020F0502020204030204"/>
            </a:endParaRPr>
          </a:p>
          <a:p>
            <a:pPr>
              <a:lnSpc>
                <a:spcPct val="100000"/>
              </a:lnSpc>
              <a:spcBef>
                <a:spcPts val="0"/>
              </a:spcBef>
              <a:buFont typeface="Courier New" panose="020B0604020202020204" pitchFamily="34" charset="0"/>
              <a:buChar char="o"/>
            </a:pPr>
            <a:endParaRPr lang="en-US">
              <a:latin typeface="Eurostile" panose="020B0504020202050204" pitchFamily="34" charset="77"/>
              <a:ea typeface="+mn-lt"/>
              <a:cs typeface="+mn-lt"/>
            </a:endParaRPr>
          </a:p>
          <a:p>
            <a:pPr>
              <a:lnSpc>
                <a:spcPct val="100000"/>
              </a:lnSpc>
              <a:spcBef>
                <a:spcPts val="0"/>
              </a:spcBef>
              <a:buFont typeface="Courier New" panose="020B0604020202020204" pitchFamily="34" charset="0"/>
              <a:buChar char="o"/>
            </a:pPr>
            <a:r>
              <a:rPr lang="en-US" i="1">
                <a:latin typeface="Eurostile"/>
                <a:ea typeface="+mn-lt"/>
                <a:cs typeface="+mn-lt"/>
              </a:rPr>
              <a:t>Acer saccharum – Cooling of an average of a 9.74 degree </a:t>
            </a:r>
            <a:r>
              <a:rPr lang="en-US">
                <a:latin typeface="Eurostile"/>
                <a:ea typeface="+mn-lt"/>
                <a:cs typeface="+mn-lt"/>
              </a:rPr>
              <a:t>Celsius</a:t>
            </a:r>
          </a:p>
          <a:p>
            <a:pPr>
              <a:lnSpc>
                <a:spcPct val="100000"/>
              </a:lnSpc>
              <a:spcBef>
                <a:spcPts val="0"/>
              </a:spcBef>
              <a:buFont typeface="Courier New" panose="020B0604020202020204" pitchFamily="34" charset="0"/>
              <a:buChar char="o"/>
            </a:pPr>
            <a:endParaRPr lang="en-US">
              <a:latin typeface="Eurostile" panose="020B0504020202050204" pitchFamily="34" charset="77"/>
              <a:ea typeface="+mn-lt"/>
              <a:cs typeface="+mn-lt"/>
            </a:endParaRPr>
          </a:p>
          <a:p>
            <a:pPr>
              <a:lnSpc>
                <a:spcPct val="100000"/>
              </a:lnSpc>
              <a:spcBef>
                <a:spcPts val="0"/>
              </a:spcBef>
              <a:buFont typeface="Courier New" panose="020B0604020202020204" pitchFamily="34" charset="0"/>
              <a:buChar char="o"/>
            </a:pPr>
            <a:r>
              <a:rPr lang="en-US" i="1">
                <a:latin typeface="Eurostile"/>
                <a:ea typeface="+mn-lt"/>
                <a:cs typeface="+mn-lt"/>
              </a:rPr>
              <a:t>Acer </a:t>
            </a:r>
            <a:r>
              <a:rPr lang="en-US" i="1" err="1">
                <a:latin typeface="Eurostile"/>
                <a:ea typeface="+mn-lt"/>
                <a:cs typeface="+mn-lt"/>
              </a:rPr>
              <a:t>saccharinum</a:t>
            </a:r>
            <a:r>
              <a:rPr lang="en-US" i="1">
                <a:latin typeface="Eurostile"/>
                <a:ea typeface="+mn-lt"/>
                <a:cs typeface="+mn-lt"/>
              </a:rPr>
              <a:t> – </a:t>
            </a:r>
            <a:r>
              <a:rPr lang="en-US">
                <a:latin typeface="Eurostile"/>
                <a:ea typeface="+mn-lt"/>
                <a:cs typeface="+mn-lt"/>
              </a:rPr>
              <a:t>Cooling of an average of 10.295 degrees Celsius</a:t>
            </a:r>
          </a:p>
          <a:p>
            <a:pPr>
              <a:lnSpc>
                <a:spcPct val="100000"/>
              </a:lnSpc>
              <a:spcBef>
                <a:spcPts val="0"/>
              </a:spcBef>
              <a:buFont typeface="Courier New" panose="020B0604020202020204" pitchFamily="34" charset="0"/>
              <a:buChar char="o"/>
            </a:pPr>
            <a:endParaRPr lang="en-US">
              <a:latin typeface="Eurostile" panose="020B0504020202050204" pitchFamily="34" charset="77"/>
              <a:ea typeface="+mn-lt"/>
              <a:cs typeface="+mn-lt"/>
            </a:endParaRPr>
          </a:p>
          <a:p>
            <a:pPr>
              <a:lnSpc>
                <a:spcPct val="100000"/>
              </a:lnSpc>
              <a:spcBef>
                <a:spcPts val="0"/>
              </a:spcBef>
              <a:buFont typeface="Courier New" panose="020B0604020202020204" pitchFamily="34" charset="0"/>
              <a:buChar char="o"/>
            </a:pPr>
            <a:r>
              <a:rPr lang="en-US" i="1">
                <a:latin typeface="Eurostile"/>
                <a:ea typeface="+mn-lt"/>
                <a:cs typeface="+mn-lt"/>
              </a:rPr>
              <a:t>Tilia Americana – </a:t>
            </a:r>
            <a:r>
              <a:rPr lang="en-US">
                <a:latin typeface="Eurostile"/>
                <a:ea typeface="+mn-lt"/>
                <a:cs typeface="+mn-lt"/>
              </a:rPr>
              <a:t>Cooling of an average of 11.214 degrees Celsius </a:t>
            </a:r>
          </a:p>
          <a:p>
            <a:pPr>
              <a:buFont typeface="Courier New" panose="020B0604020202020204" pitchFamily="34" charset="0"/>
              <a:buChar char="o"/>
            </a:pPr>
            <a:endParaRPr lang="en-US">
              <a:cs typeface="Calibri"/>
            </a:endParaRPr>
          </a:p>
        </p:txBody>
      </p:sp>
      <p:pic>
        <p:nvPicPr>
          <p:cNvPr id="4" name="Picture 3">
            <a:extLst>
              <a:ext uri="{FF2B5EF4-FFF2-40B4-BE49-F238E27FC236}">
                <a16:creationId xmlns:a16="http://schemas.microsoft.com/office/drawing/2014/main" id="{CB4588F2-F8E2-CC48-AA25-7D386AB71F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3149" y="4879777"/>
            <a:ext cx="1877289" cy="1882179"/>
          </a:xfrm>
          <a:prstGeom prst="rect">
            <a:avLst/>
          </a:prstGeom>
        </p:spPr>
      </p:pic>
      <p:pic>
        <p:nvPicPr>
          <p:cNvPr id="5" name="Picture 4">
            <a:extLst>
              <a:ext uri="{FF2B5EF4-FFF2-40B4-BE49-F238E27FC236}">
                <a16:creationId xmlns:a16="http://schemas.microsoft.com/office/drawing/2014/main" id="{CBCD625D-0779-4942-9997-3153D23D0A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9209" y="4783733"/>
            <a:ext cx="2799642" cy="1978223"/>
          </a:xfrm>
          <a:prstGeom prst="rect">
            <a:avLst/>
          </a:prstGeom>
        </p:spPr>
      </p:pic>
      <p:sp>
        <p:nvSpPr>
          <p:cNvPr id="6" name="Rectangle 5">
            <a:extLst>
              <a:ext uri="{FF2B5EF4-FFF2-40B4-BE49-F238E27FC236}">
                <a16:creationId xmlns:a16="http://schemas.microsoft.com/office/drawing/2014/main" id="{38ABA871-3B13-184C-8C92-5FDD909E2BD3}"/>
              </a:ext>
            </a:extLst>
          </p:cNvPr>
          <p:cNvSpPr/>
          <p:nvPr/>
        </p:nvSpPr>
        <p:spPr>
          <a:xfrm>
            <a:off x="10191131" y="6497929"/>
            <a:ext cx="2000869" cy="276999"/>
          </a:xfrm>
          <a:prstGeom prst="rect">
            <a:avLst/>
          </a:prstGeom>
        </p:spPr>
        <p:txBody>
          <a:bodyPr wrap="none">
            <a:spAutoFit/>
          </a:bodyPr>
          <a:lstStyle/>
          <a:p>
            <a:r>
              <a:rPr lang="en-US" sz="1200" dirty="0" err="1">
                <a:solidFill>
                  <a:schemeClr val="bg1"/>
                </a:solidFill>
                <a:latin typeface="Eurostile" panose="020B0504020202050204" pitchFamily="34" charset="77"/>
                <a:ea typeface="Nanum Myeongjo" panose="02020603020101020101" pitchFamily="18" charset="-127"/>
              </a:rPr>
              <a:t>Itidal</a:t>
            </a:r>
            <a:r>
              <a:rPr lang="en-US" sz="1200" dirty="0">
                <a:solidFill>
                  <a:schemeClr val="bg1"/>
                </a:solidFill>
                <a:latin typeface="Eurostile" panose="020B0504020202050204" pitchFamily="34" charset="77"/>
                <a:ea typeface="Nanum Myeongjo" panose="02020603020101020101" pitchFamily="18" charset="-127"/>
              </a:rPr>
              <a:t> </a:t>
            </a:r>
            <a:r>
              <a:rPr lang="en-US" sz="1200" dirty="0" err="1">
                <a:solidFill>
                  <a:schemeClr val="bg1"/>
                </a:solidFill>
                <a:latin typeface="Eurostile" panose="020B0504020202050204" pitchFamily="34" charset="77"/>
                <a:ea typeface="Nanum Myeongjo" panose="02020603020101020101" pitchFamily="18" charset="-127"/>
              </a:rPr>
              <a:t>Bazzi</a:t>
            </a:r>
            <a:r>
              <a:rPr lang="en-US" sz="1200" dirty="0">
                <a:solidFill>
                  <a:schemeClr val="bg1"/>
                </a:solidFill>
                <a:latin typeface="Eurostile" panose="020B0504020202050204" pitchFamily="34" charset="77"/>
                <a:ea typeface="Nanum Myeongjo" panose="02020603020101020101" pitchFamily="18" charset="-127"/>
              </a:rPr>
              <a:t> and Zeina </a:t>
            </a:r>
            <a:r>
              <a:rPr lang="en-US" sz="1200" dirty="0" err="1">
                <a:solidFill>
                  <a:schemeClr val="bg1"/>
                </a:solidFill>
                <a:latin typeface="Eurostile" panose="020B0504020202050204" pitchFamily="34" charset="77"/>
                <a:ea typeface="Nanum Myeongjo" panose="02020603020101020101" pitchFamily="18" charset="-127"/>
              </a:rPr>
              <a:t>Jebara</a:t>
            </a:r>
            <a:endParaRPr lang="en-US" sz="1200" dirty="0">
              <a:solidFill>
                <a:schemeClr val="bg1"/>
              </a:solidFill>
              <a:latin typeface="Eurostile" panose="020B0504020202050204" pitchFamily="34" charset="77"/>
              <a:ea typeface="Nanum Myeongjo" panose="02020603020101020101" pitchFamily="18" charset="-127"/>
            </a:endParaRPr>
          </a:p>
        </p:txBody>
      </p:sp>
    </p:spTree>
    <p:extLst>
      <p:ext uri="{BB962C8B-B14F-4D97-AF65-F5344CB8AC3E}">
        <p14:creationId xmlns:p14="http://schemas.microsoft.com/office/powerpoint/2010/main" val="204482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3B39-321A-6D44-93B5-C3C1FB2AFE75}"/>
              </a:ext>
            </a:extLst>
          </p:cNvPr>
          <p:cNvSpPr>
            <a:spLocks noGrp="1"/>
          </p:cNvSpPr>
          <p:nvPr>
            <p:ph type="title"/>
          </p:nvPr>
        </p:nvSpPr>
        <p:spPr>
          <a:xfrm>
            <a:off x="838200" y="0"/>
            <a:ext cx="10515600" cy="892175"/>
          </a:xfrm>
        </p:spPr>
        <p:txBody>
          <a:bodyPr>
            <a:normAutofit/>
          </a:bodyPr>
          <a:lstStyle/>
          <a:p>
            <a:pPr algn="ctr"/>
            <a:r>
              <a:rPr lang="en-US" sz="4000" b="1">
                <a:latin typeface="Eurostile" panose="020B0504020202050204" pitchFamily="34" charset="77"/>
                <a:ea typeface="Nanum Myeongjo" panose="02020603020101020101" pitchFamily="18" charset="-127"/>
              </a:rPr>
              <a:t>Discussion</a:t>
            </a:r>
          </a:p>
        </p:txBody>
      </p:sp>
      <p:sp>
        <p:nvSpPr>
          <p:cNvPr id="3" name="Rectangle 2">
            <a:extLst>
              <a:ext uri="{FF2B5EF4-FFF2-40B4-BE49-F238E27FC236}">
                <a16:creationId xmlns:a16="http://schemas.microsoft.com/office/drawing/2014/main" id="{314A6A19-CBD0-0042-9A3B-2192C766BE67}"/>
              </a:ext>
            </a:extLst>
          </p:cNvPr>
          <p:cNvSpPr/>
          <p:nvPr/>
        </p:nvSpPr>
        <p:spPr>
          <a:xfrm>
            <a:off x="483177" y="644710"/>
            <a:ext cx="5953195" cy="6247864"/>
          </a:xfrm>
          <a:prstGeom prst="rect">
            <a:avLst/>
          </a:prstGeom>
        </p:spPr>
        <p:txBody>
          <a:bodyPr wrap="square" anchor="t">
            <a:spAutoFit/>
          </a:bodyPr>
          <a:lstStyle/>
          <a:p>
            <a:pPr marL="285750" indent="-285750" algn="ctr">
              <a:buFont typeface="Courier New"/>
              <a:buChar char="o"/>
            </a:pPr>
            <a:r>
              <a:rPr lang="en-US" sz="2000">
                <a:latin typeface="Eurostile" panose="020B0504020202050204" pitchFamily="34" charset="77"/>
                <a:ea typeface="Nanum Myeongjo"/>
              </a:rPr>
              <a:t>The </a:t>
            </a:r>
            <a:r>
              <a:rPr lang="en-US" sz="2000" i="1">
                <a:latin typeface="Eurostile" panose="020B0504020202050204" pitchFamily="34" charset="77"/>
                <a:ea typeface="Nanum Myeongjo"/>
              </a:rPr>
              <a:t>Tilia Americana</a:t>
            </a:r>
            <a:r>
              <a:rPr lang="en-US" sz="2000">
                <a:latin typeface="Eurostile" panose="020B0504020202050204" pitchFamily="34" charset="77"/>
                <a:ea typeface="Nanum Myeongjo"/>
              </a:rPr>
              <a:t> had the largest effect on the temperatures with an average change of 10.3 degrees Celsius when using a PASCO weather device and a 12.1-degree Celsius difference when using an infrared thermometer.</a:t>
            </a:r>
            <a:endParaRPr lang="en-US" sz="2000">
              <a:latin typeface="Eurostile" panose="020B0504020202050204" pitchFamily="34" charset="77"/>
              <a:ea typeface="Nanum Myeongjo"/>
              <a:cs typeface="Calibri" panose="020F0502020204030204"/>
            </a:endParaRPr>
          </a:p>
          <a:p>
            <a:pPr marL="285750" indent="-285750" algn="ctr">
              <a:buFont typeface="Courier New"/>
              <a:buChar char="o"/>
            </a:pPr>
            <a:endParaRPr lang="en-US" sz="2000">
              <a:latin typeface="Eurostile" panose="020B0504020202050204" pitchFamily="34" charset="77"/>
              <a:ea typeface="Nanum Myeongjo"/>
            </a:endParaRPr>
          </a:p>
          <a:p>
            <a:pPr marL="285750" indent="-285750" algn="ctr">
              <a:buFont typeface="Courier New"/>
              <a:buChar char="o"/>
            </a:pPr>
            <a:r>
              <a:rPr lang="en-US" sz="2000">
                <a:latin typeface="Eurostile" panose="020B0504020202050204" pitchFamily="34" charset="77"/>
                <a:ea typeface="Nanum Myeongjo"/>
              </a:rPr>
              <a:t> A research study done by </a:t>
            </a:r>
            <a:r>
              <a:rPr lang="en-US" sz="2000">
                <a:latin typeface="Eurostile" panose="020B0504020202050204" pitchFamily="34" charset="77"/>
                <a:ea typeface="Nanum Myeongjo"/>
                <a:cs typeface="+mn-lt"/>
              </a:rPr>
              <a:t>Mohammad A. Rahman, Astrid Moser, Anna Gold, Thomas Rötzer, Stephan Pauleit </a:t>
            </a:r>
            <a:r>
              <a:rPr lang="en-US" sz="2000">
                <a:latin typeface="Eurostile" panose="020B0504020202050204" pitchFamily="34" charset="77"/>
                <a:ea typeface="Nanum Myeongjo"/>
              </a:rPr>
              <a:t>stated that the larger trees with a higher canopy volume tended to show a decrease in soil temperatures. </a:t>
            </a:r>
            <a:endParaRPr lang="en-US" sz="2000">
              <a:latin typeface="Eurostile" panose="020B0504020202050204" pitchFamily="34" charset="77"/>
              <a:ea typeface="Nanum Myeongjo" panose="02020603020101020101" pitchFamily="18" charset="-127"/>
            </a:endParaRPr>
          </a:p>
          <a:p>
            <a:pPr marL="285750" indent="-285750" algn="ctr">
              <a:buFont typeface="Courier New"/>
              <a:buChar char="o"/>
            </a:pPr>
            <a:endParaRPr lang="en-US" sz="2000">
              <a:latin typeface="Eurostile" panose="020B0504020202050204" pitchFamily="34" charset="77"/>
              <a:ea typeface="Nanum Myeongjo"/>
              <a:cs typeface="Calibri"/>
            </a:endParaRPr>
          </a:p>
          <a:p>
            <a:pPr marL="285750" indent="-285750" algn="ctr">
              <a:buFont typeface="Courier New"/>
              <a:buChar char="o"/>
            </a:pPr>
            <a:r>
              <a:rPr lang="en-US" sz="2000">
                <a:latin typeface="Eurostile" panose="020B0504020202050204" pitchFamily="34" charset="77"/>
                <a:ea typeface="Nanum Myeongjo"/>
              </a:rPr>
              <a:t> Compared to the data, although the largest tree didn’t have the greatest effect, it was shown that the red maple, which was the smallest, performed worst. </a:t>
            </a:r>
            <a:endParaRPr lang="en-US" sz="2000">
              <a:latin typeface="Eurostile" panose="020B0504020202050204" pitchFamily="34" charset="77"/>
              <a:ea typeface="Nanum Myeongjo"/>
              <a:cs typeface="Calibri"/>
            </a:endParaRPr>
          </a:p>
          <a:p>
            <a:pPr marL="285750" indent="-285750" algn="ctr">
              <a:buFont typeface="Courier New"/>
              <a:buChar char="o"/>
            </a:pPr>
            <a:endParaRPr lang="en-US" sz="2000">
              <a:latin typeface="Eurostile" panose="020B0504020202050204" pitchFamily="34" charset="77"/>
              <a:ea typeface="Nanum Myeongjo"/>
            </a:endParaRPr>
          </a:p>
          <a:p>
            <a:pPr marL="285750" indent="-285750" algn="ctr">
              <a:buFont typeface="Courier New"/>
              <a:buChar char="o"/>
            </a:pPr>
            <a:r>
              <a:rPr lang="en-US" sz="2000">
                <a:latin typeface="Eurostile" panose="020B0504020202050204" pitchFamily="34" charset="77"/>
                <a:ea typeface="Nanum Myeongjo"/>
              </a:rPr>
              <a:t>The results supported one of our hypotheses as the smaller trees would be the worst at providing cooling against the urban heat island effect. </a:t>
            </a:r>
            <a:endParaRPr lang="en-US" sz="2000">
              <a:latin typeface="Eurostile" panose="020B0504020202050204" pitchFamily="34" charset="77"/>
              <a:cs typeface="Calibri"/>
            </a:endParaRPr>
          </a:p>
        </p:txBody>
      </p:sp>
      <p:pic>
        <p:nvPicPr>
          <p:cNvPr id="12289" name="Picture 1" descr="page1image6148992">
            <a:extLst>
              <a:ext uri="{FF2B5EF4-FFF2-40B4-BE49-F238E27FC236}">
                <a16:creationId xmlns:a16="http://schemas.microsoft.com/office/drawing/2014/main" id="{2A14C603-9EF6-474F-9901-B91EBCA0F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444" y="891824"/>
            <a:ext cx="3946356" cy="52514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1E613DB-638F-FD40-82DF-CBF94FB281DF}"/>
              </a:ext>
            </a:extLst>
          </p:cNvPr>
          <p:cNvSpPr/>
          <p:nvPr/>
        </p:nvSpPr>
        <p:spPr>
          <a:xfrm>
            <a:off x="10191131" y="6497929"/>
            <a:ext cx="2000869" cy="276999"/>
          </a:xfrm>
          <a:prstGeom prst="rect">
            <a:avLst/>
          </a:prstGeom>
        </p:spPr>
        <p:txBody>
          <a:bodyPr wrap="none">
            <a:spAutoFit/>
          </a:bodyPr>
          <a:lstStyle/>
          <a:p>
            <a:r>
              <a:rPr lang="en-US" sz="1200" dirty="0" err="1">
                <a:solidFill>
                  <a:schemeClr val="bg1"/>
                </a:solidFill>
                <a:latin typeface="Eurostile" panose="020B0504020202050204" pitchFamily="34" charset="77"/>
                <a:ea typeface="Nanum Myeongjo" panose="02020603020101020101" pitchFamily="18" charset="-127"/>
              </a:rPr>
              <a:t>Itidal</a:t>
            </a:r>
            <a:r>
              <a:rPr lang="en-US" sz="1200" dirty="0">
                <a:solidFill>
                  <a:schemeClr val="bg1"/>
                </a:solidFill>
                <a:latin typeface="Eurostile" panose="020B0504020202050204" pitchFamily="34" charset="77"/>
                <a:ea typeface="Nanum Myeongjo" panose="02020603020101020101" pitchFamily="18" charset="-127"/>
              </a:rPr>
              <a:t> </a:t>
            </a:r>
            <a:r>
              <a:rPr lang="en-US" sz="1200" dirty="0" err="1">
                <a:solidFill>
                  <a:schemeClr val="bg1"/>
                </a:solidFill>
                <a:latin typeface="Eurostile" panose="020B0504020202050204" pitchFamily="34" charset="77"/>
                <a:ea typeface="Nanum Myeongjo" panose="02020603020101020101" pitchFamily="18" charset="-127"/>
              </a:rPr>
              <a:t>Bazzi</a:t>
            </a:r>
            <a:r>
              <a:rPr lang="en-US" sz="1200" dirty="0">
                <a:solidFill>
                  <a:schemeClr val="bg1"/>
                </a:solidFill>
                <a:latin typeface="Eurostile" panose="020B0504020202050204" pitchFamily="34" charset="77"/>
                <a:ea typeface="Nanum Myeongjo" panose="02020603020101020101" pitchFamily="18" charset="-127"/>
              </a:rPr>
              <a:t> and Zeina </a:t>
            </a:r>
            <a:r>
              <a:rPr lang="en-US" sz="1200" dirty="0" err="1">
                <a:solidFill>
                  <a:schemeClr val="bg1"/>
                </a:solidFill>
                <a:latin typeface="Eurostile" panose="020B0504020202050204" pitchFamily="34" charset="77"/>
                <a:ea typeface="Nanum Myeongjo" panose="02020603020101020101" pitchFamily="18" charset="-127"/>
              </a:rPr>
              <a:t>Jebara</a:t>
            </a:r>
            <a:endParaRPr lang="en-US" sz="1200" dirty="0">
              <a:solidFill>
                <a:schemeClr val="bg1"/>
              </a:solidFill>
              <a:latin typeface="Eurostile" panose="020B0504020202050204" pitchFamily="34" charset="77"/>
              <a:ea typeface="Nanum Myeongjo" panose="02020603020101020101" pitchFamily="18" charset="-127"/>
            </a:endParaRPr>
          </a:p>
        </p:txBody>
      </p:sp>
    </p:spTree>
    <p:extLst>
      <p:ext uri="{BB962C8B-B14F-4D97-AF65-F5344CB8AC3E}">
        <p14:creationId xmlns:p14="http://schemas.microsoft.com/office/powerpoint/2010/main" val="46476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D314-74A7-9A48-AA0D-7BC63C406130}"/>
              </a:ext>
            </a:extLst>
          </p:cNvPr>
          <p:cNvSpPr>
            <a:spLocks noGrp="1"/>
          </p:cNvSpPr>
          <p:nvPr>
            <p:ph type="title"/>
          </p:nvPr>
        </p:nvSpPr>
        <p:spPr>
          <a:xfrm>
            <a:off x="838200" y="140416"/>
            <a:ext cx="10515600" cy="735013"/>
          </a:xfrm>
        </p:spPr>
        <p:txBody>
          <a:bodyPr>
            <a:normAutofit/>
          </a:bodyPr>
          <a:lstStyle/>
          <a:p>
            <a:pPr algn="ctr"/>
            <a:r>
              <a:rPr lang="en-US" sz="3600" b="1">
                <a:latin typeface="Eurostile" panose="020B0504020202050204" pitchFamily="34" charset="77"/>
                <a:ea typeface="Nanum Myeongjo" panose="02020603020101020101" pitchFamily="18" charset="-127"/>
              </a:rPr>
              <a:t>Conclusion</a:t>
            </a:r>
          </a:p>
        </p:txBody>
      </p:sp>
      <p:sp>
        <p:nvSpPr>
          <p:cNvPr id="3" name="Rectangle 2">
            <a:extLst>
              <a:ext uri="{FF2B5EF4-FFF2-40B4-BE49-F238E27FC236}">
                <a16:creationId xmlns:a16="http://schemas.microsoft.com/office/drawing/2014/main" id="{680DD9DC-19E2-9448-AED4-78BB60A1AFB8}"/>
              </a:ext>
            </a:extLst>
          </p:cNvPr>
          <p:cNvSpPr/>
          <p:nvPr/>
        </p:nvSpPr>
        <p:spPr>
          <a:xfrm>
            <a:off x="129864" y="1185518"/>
            <a:ext cx="8404351" cy="5355312"/>
          </a:xfrm>
          <a:prstGeom prst="rect">
            <a:avLst/>
          </a:prstGeom>
        </p:spPr>
        <p:txBody>
          <a:bodyPr wrap="square" anchor="t">
            <a:spAutoFit/>
          </a:bodyPr>
          <a:lstStyle/>
          <a:p>
            <a:pPr marL="342900" indent="-342900" algn="ctr">
              <a:buFont typeface="Courier New"/>
              <a:buChar char="o"/>
            </a:pPr>
            <a:r>
              <a:rPr lang="en-US" dirty="0">
                <a:latin typeface="Eurostile"/>
                <a:ea typeface="Nanum Myeongjo"/>
              </a:rPr>
              <a:t>Through further analysis of the data, it was figured that the </a:t>
            </a:r>
            <a:r>
              <a:rPr lang="en-US" i="1" dirty="0">
                <a:latin typeface="Eurostile"/>
                <a:ea typeface="Nanum Myeongjo"/>
              </a:rPr>
              <a:t>Tilia Americana </a:t>
            </a:r>
            <a:r>
              <a:rPr lang="en-US" dirty="0">
                <a:latin typeface="Eurostile"/>
                <a:ea typeface="Nanum Myeongjo"/>
              </a:rPr>
              <a:t>tree species provided the largest effect on cooling with an average cooling of 11.214 degrees Celsius between surface temperatures and air temperatures taken by the PASCO wireless weather device. </a:t>
            </a:r>
            <a:endParaRPr lang="en-US">
              <a:latin typeface="Eurostile" panose="020B0504020202050204" pitchFamily="34" charset="77"/>
              <a:ea typeface="Nanum Myeongjo"/>
              <a:cs typeface="Calibri" panose="020F0502020204030204"/>
            </a:endParaRPr>
          </a:p>
          <a:p>
            <a:pPr marL="342900" indent="-342900" algn="ctr">
              <a:buFont typeface="Courier New"/>
              <a:buChar char="o"/>
            </a:pPr>
            <a:endParaRPr lang="en-US">
              <a:latin typeface="Eurostile" panose="020B0504020202050204" pitchFamily="34" charset="77"/>
              <a:ea typeface="Nanum Myeongjo"/>
            </a:endParaRPr>
          </a:p>
          <a:p>
            <a:pPr marL="342900" indent="-342900" algn="ctr">
              <a:buFont typeface="Courier New"/>
              <a:buChar char="o"/>
            </a:pPr>
            <a:r>
              <a:rPr lang="en-US" dirty="0">
                <a:latin typeface="Eurostile"/>
                <a:ea typeface="Nanum Myeongjo"/>
              </a:rPr>
              <a:t>The </a:t>
            </a:r>
            <a:r>
              <a:rPr lang="en-US" i="1" dirty="0">
                <a:latin typeface="Eurostile"/>
                <a:ea typeface="Nanum Myeongjo"/>
              </a:rPr>
              <a:t>Acer rubrum </a:t>
            </a:r>
            <a:r>
              <a:rPr lang="en-US" dirty="0">
                <a:latin typeface="Eurostile"/>
                <a:ea typeface="Nanum Myeongjo"/>
              </a:rPr>
              <a:t>provided the least cooling with an average of 9.161 degrees Celsius. The </a:t>
            </a:r>
            <a:r>
              <a:rPr lang="en-US" i="1" dirty="0">
                <a:latin typeface="Eurostile"/>
                <a:ea typeface="Nanum Myeongjo"/>
              </a:rPr>
              <a:t>Acer saccharum </a:t>
            </a:r>
            <a:r>
              <a:rPr lang="en-US" dirty="0">
                <a:latin typeface="Eurostile"/>
                <a:ea typeface="Nanum Myeongjo"/>
              </a:rPr>
              <a:t>provided an average of a 9.74 degree Celsius cool down while the </a:t>
            </a:r>
            <a:r>
              <a:rPr lang="en-US" i="1" dirty="0">
                <a:latin typeface="Eurostile"/>
                <a:ea typeface="Nanum Myeongjo"/>
              </a:rPr>
              <a:t>Acer </a:t>
            </a:r>
            <a:r>
              <a:rPr lang="en-US" i="1" dirty="0" err="1">
                <a:latin typeface="Eurostile"/>
                <a:ea typeface="Nanum Myeongjo"/>
              </a:rPr>
              <a:t>saccharinum</a:t>
            </a:r>
            <a:r>
              <a:rPr lang="en-US" i="1" dirty="0">
                <a:latin typeface="Eurostile"/>
                <a:ea typeface="Nanum Myeongjo"/>
              </a:rPr>
              <a:t> </a:t>
            </a:r>
            <a:r>
              <a:rPr lang="en-US" dirty="0">
                <a:latin typeface="Eurostile"/>
                <a:ea typeface="Nanum Myeongjo"/>
              </a:rPr>
              <a:t>provided an average of 10.295 degrees Celsius. </a:t>
            </a:r>
            <a:endParaRPr lang="en-US">
              <a:latin typeface="Eurostile" panose="020B0504020202050204" pitchFamily="34" charset="77"/>
              <a:ea typeface="Nanum Myeongjo"/>
              <a:cs typeface="Calibri" panose="020F0502020204030204"/>
            </a:endParaRPr>
          </a:p>
          <a:p>
            <a:pPr marL="342900" indent="-342900" algn="ctr">
              <a:buFont typeface="Courier New"/>
              <a:buChar char="o"/>
            </a:pPr>
            <a:endParaRPr lang="en-US">
              <a:latin typeface="Eurostile" panose="020B0504020202050204" pitchFamily="34" charset="77"/>
              <a:ea typeface="Nanum Myeongjo"/>
            </a:endParaRPr>
          </a:p>
          <a:p>
            <a:pPr marL="342900" indent="-342900" algn="ctr">
              <a:buFont typeface="Courier New"/>
              <a:buChar char="o"/>
            </a:pPr>
            <a:r>
              <a:rPr lang="en-US" dirty="0">
                <a:latin typeface="Eurostile"/>
                <a:ea typeface="Nanum Myeongjo"/>
              </a:rPr>
              <a:t>To follow up this research, a plan could be taken into effect to plant more of the </a:t>
            </a:r>
            <a:r>
              <a:rPr lang="en-US" i="1" dirty="0">
                <a:latin typeface="Eurostile"/>
                <a:ea typeface="Nanum Myeongjo"/>
              </a:rPr>
              <a:t>Tilia Americana </a:t>
            </a:r>
            <a:r>
              <a:rPr lang="en-US" dirty="0">
                <a:latin typeface="Eurostile"/>
                <a:ea typeface="Nanum Myeongjo"/>
              </a:rPr>
              <a:t>tree species in order to further reduce the effect of urban heating and increase cooling provided by the trees.</a:t>
            </a:r>
            <a:endParaRPr lang="en-US" dirty="0">
              <a:latin typeface="Eurostile"/>
              <a:ea typeface="Nanum Myeongjo"/>
              <a:cs typeface="Calibri"/>
            </a:endParaRPr>
          </a:p>
          <a:p>
            <a:pPr marL="342900" indent="-342900" algn="ctr">
              <a:buFont typeface="Courier New"/>
              <a:buChar char="o"/>
            </a:pPr>
            <a:endParaRPr lang="en-US">
              <a:latin typeface="Eurostile" panose="020B0504020202050204" pitchFamily="34" charset="77"/>
              <a:ea typeface="Nanum Myeongjo"/>
            </a:endParaRPr>
          </a:p>
          <a:p>
            <a:pPr marL="342900" indent="-342900" algn="ctr">
              <a:buFont typeface="Courier New"/>
              <a:buChar char="o"/>
            </a:pPr>
            <a:r>
              <a:rPr lang="en-US" dirty="0">
                <a:latin typeface="Eurostile"/>
                <a:ea typeface="Nanum Myeongjo"/>
              </a:rPr>
              <a:t> In the future, it is planned to continue this research by gathering more air and surface temperatures as well as using new methods with the current ones. </a:t>
            </a:r>
          </a:p>
          <a:p>
            <a:pPr marL="342900" indent="-342900" algn="ctr">
              <a:buFont typeface="Courier New"/>
              <a:buChar char="o"/>
            </a:pPr>
            <a:endParaRPr lang="en-US" dirty="0">
              <a:latin typeface="Eurostile"/>
              <a:ea typeface="Nanum Myeongjo"/>
            </a:endParaRPr>
          </a:p>
          <a:p>
            <a:pPr marL="342900" indent="-342900" algn="ctr">
              <a:buFont typeface="Courier New"/>
              <a:buChar char="o"/>
            </a:pPr>
            <a:r>
              <a:rPr lang="en-US" dirty="0">
                <a:latin typeface="Eurostile"/>
                <a:ea typeface="Nanum Myeongjo"/>
              </a:rPr>
              <a:t>In order to create a more valid conclusion we would need to test on a larger quantity of trees since only four were tested in this project as well as study canopy size for a more accurate prediction of cooling potential.</a:t>
            </a:r>
          </a:p>
        </p:txBody>
      </p:sp>
      <p:sp>
        <p:nvSpPr>
          <p:cNvPr id="4" name="Rectangle 3">
            <a:extLst>
              <a:ext uri="{FF2B5EF4-FFF2-40B4-BE49-F238E27FC236}">
                <a16:creationId xmlns:a16="http://schemas.microsoft.com/office/drawing/2014/main" id="{314F1670-D43F-4341-8B87-7357835D9CCC}"/>
              </a:ext>
            </a:extLst>
          </p:cNvPr>
          <p:cNvSpPr/>
          <p:nvPr/>
        </p:nvSpPr>
        <p:spPr>
          <a:xfrm>
            <a:off x="0" y="740011"/>
            <a:ext cx="12192000" cy="314325"/>
          </a:xfrm>
          <a:prstGeom prst="rect">
            <a:avLst/>
          </a:prstGeom>
          <a:solidFill>
            <a:schemeClr val="tx1">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09" name="Picture 1" descr="page1image6149408">
            <a:extLst>
              <a:ext uri="{FF2B5EF4-FFF2-40B4-BE49-F238E27FC236}">
                <a16:creationId xmlns:a16="http://schemas.microsoft.com/office/drawing/2014/main" id="{71D4BF14-B86B-2044-85C5-DE20FDDEA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285" y="1652381"/>
            <a:ext cx="2886075" cy="44561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E5E6832-6947-8946-9EC9-9BB94EC2041E}"/>
              </a:ext>
            </a:extLst>
          </p:cNvPr>
          <p:cNvSpPr/>
          <p:nvPr/>
        </p:nvSpPr>
        <p:spPr>
          <a:xfrm>
            <a:off x="10191131" y="6497929"/>
            <a:ext cx="2000869" cy="276999"/>
          </a:xfrm>
          <a:prstGeom prst="rect">
            <a:avLst/>
          </a:prstGeom>
        </p:spPr>
        <p:txBody>
          <a:bodyPr wrap="none">
            <a:spAutoFit/>
          </a:bodyPr>
          <a:lstStyle/>
          <a:p>
            <a:r>
              <a:rPr lang="en-US" sz="1200" dirty="0" err="1">
                <a:solidFill>
                  <a:schemeClr val="bg1"/>
                </a:solidFill>
                <a:latin typeface="Eurostile" panose="020B0504020202050204" pitchFamily="34" charset="77"/>
                <a:ea typeface="Nanum Myeongjo" panose="02020603020101020101" pitchFamily="18" charset="-127"/>
              </a:rPr>
              <a:t>Itidal</a:t>
            </a:r>
            <a:r>
              <a:rPr lang="en-US" sz="1200" dirty="0">
                <a:solidFill>
                  <a:schemeClr val="bg1"/>
                </a:solidFill>
                <a:latin typeface="Eurostile" panose="020B0504020202050204" pitchFamily="34" charset="77"/>
                <a:ea typeface="Nanum Myeongjo" panose="02020603020101020101" pitchFamily="18" charset="-127"/>
              </a:rPr>
              <a:t> </a:t>
            </a:r>
            <a:r>
              <a:rPr lang="en-US" sz="1200" dirty="0" err="1">
                <a:solidFill>
                  <a:schemeClr val="bg1"/>
                </a:solidFill>
                <a:latin typeface="Eurostile" panose="020B0504020202050204" pitchFamily="34" charset="77"/>
                <a:ea typeface="Nanum Myeongjo" panose="02020603020101020101" pitchFamily="18" charset="-127"/>
              </a:rPr>
              <a:t>Bazzi</a:t>
            </a:r>
            <a:r>
              <a:rPr lang="en-US" sz="1200" dirty="0">
                <a:solidFill>
                  <a:schemeClr val="bg1"/>
                </a:solidFill>
                <a:latin typeface="Eurostile" panose="020B0504020202050204" pitchFamily="34" charset="77"/>
                <a:ea typeface="Nanum Myeongjo" panose="02020603020101020101" pitchFamily="18" charset="-127"/>
              </a:rPr>
              <a:t> and Zeina </a:t>
            </a:r>
            <a:r>
              <a:rPr lang="en-US" sz="1200" dirty="0" err="1">
                <a:solidFill>
                  <a:schemeClr val="bg1"/>
                </a:solidFill>
                <a:latin typeface="Eurostile" panose="020B0504020202050204" pitchFamily="34" charset="77"/>
                <a:ea typeface="Nanum Myeongjo" panose="02020603020101020101" pitchFamily="18" charset="-127"/>
              </a:rPr>
              <a:t>Jebara</a:t>
            </a:r>
            <a:endParaRPr lang="en-US" sz="1200" dirty="0">
              <a:solidFill>
                <a:schemeClr val="bg1"/>
              </a:solidFill>
              <a:latin typeface="Eurostile" panose="020B0504020202050204" pitchFamily="34" charset="77"/>
              <a:ea typeface="Nanum Myeongjo" panose="02020603020101020101" pitchFamily="18" charset="-127"/>
            </a:endParaRPr>
          </a:p>
        </p:txBody>
      </p:sp>
    </p:spTree>
    <p:extLst>
      <p:ext uri="{BB962C8B-B14F-4D97-AF65-F5344CB8AC3E}">
        <p14:creationId xmlns:p14="http://schemas.microsoft.com/office/powerpoint/2010/main" val="3560481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52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4A9B-A038-D949-B6E0-A467E224D0EA}"/>
              </a:ext>
            </a:extLst>
          </p:cNvPr>
          <p:cNvSpPr>
            <a:spLocks noGrp="1"/>
          </p:cNvSpPr>
          <p:nvPr>
            <p:ph type="title"/>
          </p:nvPr>
        </p:nvSpPr>
        <p:spPr>
          <a:xfrm>
            <a:off x="838200" y="0"/>
            <a:ext cx="10515600" cy="1206500"/>
          </a:xfrm>
        </p:spPr>
        <p:txBody>
          <a:bodyPr>
            <a:normAutofit/>
          </a:bodyPr>
          <a:lstStyle/>
          <a:p>
            <a:pPr algn="ctr"/>
            <a:r>
              <a:rPr lang="en-US" sz="3600" b="1">
                <a:latin typeface="Eurostile" panose="020B0504020202050204" pitchFamily="34" charset="77"/>
                <a:ea typeface="Nanum Myeongjo" panose="02020603020101020101" pitchFamily="18" charset="-127"/>
              </a:rPr>
              <a:t>Measurement Implications / Significance</a:t>
            </a:r>
          </a:p>
        </p:txBody>
      </p:sp>
      <p:sp>
        <p:nvSpPr>
          <p:cNvPr id="3" name="Rectangle 4">
            <a:extLst>
              <a:ext uri="{FF2B5EF4-FFF2-40B4-BE49-F238E27FC236}">
                <a16:creationId xmlns:a16="http://schemas.microsoft.com/office/drawing/2014/main" id="{A7E934AD-09F1-0E42-8C91-4D0BDDD8B269}"/>
              </a:ext>
            </a:extLst>
          </p:cNvPr>
          <p:cNvSpPr/>
          <p:nvPr/>
        </p:nvSpPr>
        <p:spPr>
          <a:xfrm>
            <a:off x="9147730" y="3732731"/>
            <a:ext cx="3130825" cy="3166682"/>
          </a:xfrm>
          <a:custGeom>
            <a:avLst/>
            <a:gdLst>
              <a:gd name="connsiteX0" fmla="*/ 0 w 3176587"/>
              <a:gd name="connsiteY0" fmla="*/ 0 h 2856706"/>
              <a:gd name="connsiteX1" fmla="*/ 3176587 w 3176587"/>
              <a:gd name="connsiteY1" fmla="*/ 0 h 2856706"/>
              <a:gd name="connsiteX2" fmla="*/ 3176587 w 3176587"/>
              <a:gd name="connsiteY2" fmla="*/ 2856706 h 2856706"/>
              <a:gd name="connsiteX3" fmla="*/ 0 w 3176587"/>
              <a:gd name="connsiteY3" fmla="*/ 2856706 h 2856706"/>
              <a:gd name="connsiteX4" fmla="*/ 0 w 3176587"/>
              <a:gd name="connsiteY4" fmla="*/ 0 h 2856706"/>
              <a:gd name="connsiteX0" fmla="*/ 3143250 w 3176587"/>
              <a:gd name="connsiteY0" fmla="*/ 0 h 3071018"/>
              <a:gd name="connsiteX1" fmla="*/ 3176587 w 3176587"/>
              <a:gd name="connsiteY1" fmla="*/ 214312 h 3071018"/>
              <a:gd name="connsiteX2" fmla="*/ 3176587 w 3176587"/>
              <a:gd name="connsiteY2" fmla="*/ 3071018 h 3071018"/>
              <a:gd name="connsiteX3" fmla="*/ 0 w 3176587"/>
              <a:gd name="connsiteY3" fmla="*/ 3071018 h 3071018"/>
              <a:gd name="connsiteX4" fmla="*/ 3143250 w 3176587"/>
              <a:gd name="connsiteY4" fmla="*/ 0 h 3071018"/>
              <a:gd name="connsiteX0" fmla="*/ 3143250 w 3190875"/>
              <a:gd name="connsiteY0" fmla="*/ 0 h 3071018"/>
              <a:gd name="connsiteX1" fmla="*/ 3190875 w 3190875"/>
              <a:gd name="connsiteY1" fmla="*/ 1628774 h 3071018"/>
              <a:gd name="connsiteX2" fmla="*/ 3176587 w 3190875"/>
              <a:gd name="connsiteY2" fmla="*/ 3071018 h 3071018"/>
              <a:gd name="connsiteX3" fmla="*/ 0 w 3190875"/>
              <a:gd name="connsiteY3" fmla="*/ 3071018 h 3071018"/>
              <a:gd name="connsiteX4" fmla="*/ 3143250 w 3190875"/>
              <a:gd name="connsiteY4" fmla="*/ 0 h 3071018"/>
              <a:gd name="connsiteX0" fmla="*/ 3143250 w 3190875"/>
              <a:gd name="connsiteY0" fmla="*/ 0 h 3071018"/>
              <a:gd name="connsiteX1" fmla="*/ 3190875 w 3190875"/>
              <a:gd name="connsiteY1" fmla="*/ 1628774 h 3071018"/>
              <a:gd name="connsiteX2" fmla="*/ 833437 w 3190875"/>
              <a:gd name="connsiteY2" fmla="*/ 3071018 h 3071018"/>
              <a:gd name="connsiteX3" fmla="*/ 0 w 3190875"/>
              <a:gd name="connsiteY3" fmla="*/ 3071018 h 3071018"/>
              <a:gd name="connsiteX4" fmla="*/ 3143250 w 3190875"/>
              <a:gd name="connsiteY4" fmla="*/ 0 h 3071018"/>
              <a:gd name="connsiteX0" fmla="*/ 3143250 w 3205162"/>
              <a:gd name="connsiteY0" fmla="*/ 0 h 3071018"/>
              <a:gd name="connsiteX1" fmla="*/ 3205162 w 3205162"/>
              <a:gd name="connsiteY1" fmla="*/ 671511 h 3071018"/>
              <a:gd name="connsiteX2" fmla="*/ 833437 w 3205162"/>
              <a:gd name="connsiteY2" fmla="*/ 3071018 h 3071018"/>
              <a:gd name="connsiteX3" fmla="*/ 0 w 3205162"/>
              <a:gd name="connsiteY3" fmla="*/ 3071018 h 3071018"/>
              <a:gd name="connsiteX4" fmla="*/ 3143250 w 3205162"/>
              <a:gd name="connsiteY4" fmla="*/ 0 h 3071018"/>
              <a:gd name="connsiteX0" fmla="*/ 3200400 w 3205162"/>
              <a:gd name="connsiteY0" fmla="*/ 0 h 3056730"/>
              <a:gd name="connsiteX1" fmla="*/ 3205162 w 3205162"/>
              <a:gd name="connsiteY1" fmla="*/ 657223 h 3056730"/>
              <a:gd name="connsiteX2" fmla="*/ 833437 w 3205162"/>
              <a:gd name="connsiteY2" fmla="*/ 3056730 h 3056730"/>
              <a:gd name="connsiteX3" fmla="*/ 0 w 3205162"/>
              <a:gd name="connsiteY3" fmla="*/ 3056730 h 3056730"/>
              <a:gd name="connsiteX4" fmla="*/ 3200400 w 3205162"/>
              <a:gd name="connsiteY4" fmla="*/ 0 h 3056730"/>
              <a:gd name="connsiteX0" fmla="*/ 3043237 w 3047999"/>
              <a:gd name="connsiteY0" fmla="*/ 0 h 3071018"/>
              <a:gd name="connsiteX1" fmla="*/ 3047999 w 3047999"/>
              <a:gd name="connsiteY1" fmla="*/ 657223 h 3071018"/>
              <a:gd name="connsiteX2" fmla="*/ 676274 w 3047999"/>
              <a:gd name="connsiteY2" fmla="*/ 3056730 h 3071018"/>
              <a:gd name="connsiteX3" fmla="*/ 0 w 3047999"/>
              <a:gd name="connsiteY3" fmla="*/ 3071018 h 3071018"/>
              <a:gd name="connsiteX4" fmla="*/ 3043237 w 3047999"/>
              <a:gd name="connsiteY4" fmla="*/ 0 h 3071018"/>
              <a:gd name="connsiteX0" fmla="*/ 3043237 w 3047999"/>
              <a:gd name="connsiteY0" fmla="*/ 0 h 3056730"/>
              <a:gd name="connsiteX1" fmla="*/ 3047999 w 3047999"/>
              <a:gd name="connsiteY1" fmla="*/ 657223 h 3056730"/>
              <a:gd name="connsiteX2" fmla="*/ 676274 w 3047999"/>
              <a:gd name="connsiteY2" fmla="*/ 3056730 h 3056730"/>
              <a:gd name="connsiteX3" fmla="*/ 0 w 3047999"/>
              <a:gd name="connsiteY3" fmla="*/ 3042443 h 3056730"/>
              <a:gd name="connsiteX4" fmla="*/ 3043237 w 3047999"/>
              <a:gd name="connsiteY4" fmla="*/ 0 h 3056730"/>
              <a:gd name="connsiteX0" fmla="*/ 3000374 w 3047999"/>
              <a:gd name="connsiteY0" fmla="*/ 0 h 3042443"/>
              <a:gd name="connsiteX1" fmla="*/ 3047999 w 3047999"/>
              <a:gd name="connsiteY1" fmla="*/ 642936 h 3042443"/>
              <a:gd name="connsiteX2" fmla="*/ 676274 w 3047999"/>
              <a:gd name="connsiteY2" fmla="*/ 3042443 h 3042443"/>
              <a:gd name="connsiteX3" fmla="*/ 0 w 3047999"/>
              <a:gd name="connsiteY3" fmla="*/ 3028156 h 3042443"/>
              <a:gd name="connsiteX4" fmla="*/ 3000374 w 3047999"/>
              <a:gd name="connsiteY4" fmla="*/ 0 h 3042443"/>
              <a:gd name="connsiteX0" fmla="*/ 3000374 w 3000441"/>
              <a:gd name="connsiteY0" fmla="*/ 0 h 3042443"/>
              <a:gd name="connsiteX1" fmla="*/ 2976562 w 3000441"/>
              <a:gd name="connsiteY1" fmla="*/ 671511 h 3042443"/>
              <a:gd name="connsiteX2" fmla="*/ 676274 w 3000441"/>
              <a:gd name="connsiteY2" fmla="*/ 3042443 h 3042443"/>
              <a:gd name="connsiteX3" fmla="*/ 0 w 3000441"/>
              <a:gd name="connsiteY3" fmla="*/ 3028156 h 3042443"/>
              <a:gd name="connsiteX4" fmla="*/ 3000374 w 3000441"/>
              <a:gd name="connsiteY4" fmla="*/ 0 h 3042443"/>
              <a:gd name="connsiteX0" fmla="*/ 3000374 w 3033712"/>
              <a:gd name="connsiteY0" fmla="*/ 0 h 3042443"/>
              <a:gd name="connsiteX1" fmla="*/ 3033712 w 3033712"/>
              <a:gd name="connsiteY1" fmla="*/ 685799 h 3042443"/>
              <a:gd name="connsiteX2" fmla="*/ 676274 w 3033712"/>
              <a:gd name="connsiteY2" fmla="*/ 3042443 h 3042443"/>
              <a:gd name="connsiteX3" fmla="*/ 0 w 3033712"/>
              <a:gd name="connsiteY3" fmla="*/ 3028156 h 3042443"/>
              <a:gd name="connsiteX4" fmla="*/ 3000374 w 3033712"/>
              <a:gd name="connsiteY4" fmla="*/ 0 h 3042443"/>
              <a:gd name="connsiteX0" fmla="*/ 3000374 w 3047999"/>
              <a:gd name="connsiteY0" fmla="*/ 0 h 3042443"/>
              <a:gd name="connsiteX1" fmla="*/ 3047999 w 3047999"/>
              <a:gd name="connsiteY1" fmla="*/ 585787 h 3042443"/>
              <a:gd name="connsiteX2" fmla="*/ 676274 w 3047999"/>
              <a:gd name="connsiteY2" fmla="*/ 3042443 h 3042443"/>
              <a:gd name="connsiteX3" fmla="*/ 0 w 3047999"/>
              <a:gd name="connsiteY3" fmla="*/ 3028156 h 3042443"/>
              <a:gd name="connsiteX4" fmla="*/ 3000374 w 3047999"/>
              <a:gd name="connsiteY4" fmla="*/ 0 h 304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3042443">
                <a:moveTo>
                  <a:pt x="3000374" y="0"/>
                </a:moveTo>
                <a:cubicBezTo>
                  <a:pt x="3001961" y="219074"/>
                  <a:pt x="3046412" y="366713"/>
                  <a:pt x="3047999" y="585787"/>
                </a:cubicBezTo>
                <a:lnTo>
                  <a:pt x="676274" y="3042443"/>
                </a:lnTo>
                <a:lnTo>
                  <a:pt x="0" y="3028156"/>
                </a:lnTo>
                <a:lnTo>
                  <a:pt x="3000374" y="0"/>
                </a:lnTo>
                <a:close/>
              </a:path>
            </a:pathLst>
          </a:custGeom>
          <a:solidFill>
            <a:schemeClr val="tx1">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4">
            <a:extLst>
              <a:ext uri="{FF2B5EF4-FFF2-40B4-BE49-F238E27FC236}">
                <a16:creationId xmlns:a16="http://schemas.microsoft.com/office/drawing/2014/main" id="{3076F27D-AA96-0148-A0FC-F9E582B89CBA}"/>
              </a:ext>
            </a:extLst>
          </p:cNvPr>
          <p:cNvSpPr/>
          <p:nvPr/>
        </p:nvSpPr>
        <p:spPr>
          <a:xfrm>
            <a:off x="9710741" y="4453732"/>
            <a:ext cx="3047999" cy="3042443"/>
          </a:xfrm>
          <a:custGeom>
            <a:avLst/>
            <a:gdLst>
              <a:gd name="connsiteX0" fmla="*/ 0 w 3176587"/>
              <a:gd name="connsiteY0" fmla="*/ 0 h 2856706"/>
              <a:gd name="connsiteX1" fmla="*/ 3176587 w 3176587"/>
              <a:gd name="connsiteY1" fmla="*/ 0 h 2856706"/>
              <a:gd name="connsiteX2" fmla="*/ 3176587 w 3176587"/>
              <a:gd name="connsiteY2" fmla="*/ 2856706 h 2856706"/>
              <a:gd name="connsiteX3" fmla="*/ 0 w 3176587"/>
              <a:gd name="connsiteY3" fmla="*/ 2856706 h 2856706"/>
              <a:gd name="connsiteX4" fmla="*/ 0 w 3176587"/>
              <a:gd name="connsiteY4" fmla="*/ 0 h 2856706"/>
              <a:gd name="connsiteX0" fmla="*/ 3143250 w 3176587"/>
              <a:gd name="connsiteY0" fmla="*/ 0 h 3071018"/>
              <a:gd name="connsiteX1" fmla="*/ 3176587 w 3176587"/>
              <a:gd name="connsiteY1" fmla="*/ 214312 h 3071018"/>
              <a:gd name="connsiteX2" fmla="*/ 3176587 w 3176587"/>
              <a:gd name="connsiteY2" fmla="*/ 3071018 h 3071018"/>
              <a:gd name="connsiteX3" fmla="*/ 0 w 3176587"/>
              <a:gd name="connsiteY3" fmla="*/ 3071018 h 3071018"/>
              <a:gd name="connsiteX4" fmla="*/ 3143250 w 3176587"/>
              <a:gd name="connsiteY4" fmla="*/ 0 h 3071018"/>
              <a:gd name="connsiteX0" fmla="*/ 3143250 w 3190875"/>
              <a:gd name="connsiteY0" fmla="*/ 0 h 3071018"/>
              <a:gd name="connsiteX1" fmla="*/ 3190875 w 3190875"/>
              <a:gd name="connsiteY1" fmla="*/ 1628774 h 3071018"/>
              <a:gd name="connsiteX2" fmla="*/ 3176587 w 3190875"/>
              <a:gd name="connsiteY2" fmla="*/ 3071018 h 3071018"/>
              <a:gd name="connsiteX3" fmla="*/ 0 w 3190875"/>
              <a:gd name="connsiteY3" fmla="*/ 3071018 h 3071018"/>
              <a:gd name="connsiteX4" fmla="*/ 3143250 w 3190875"/>
              <a:gd name="connsiteY4" fmla="*/ 0 h 3071018"/>
              <a:gd name="connsiteX0" fmla="*/ 3143250 w 3190875"/>
              <a:gd name="connsiteY0" fmla="*/ 0 h 3071018"/>
              <a:gd name="connsiteX1" fmla="*/ 3190875 w 3190875"/>
              <a:gd name="connsiteY1" fmla="*/ 1628774 h 3071018"/>
              <a:gd name="connsiteX2" fmla="*/ 833437 w 3190875"/>
              <a:gd name="connsiteY2" fmla="*/ 3071018 h 3071018"/>
              <a:gd name="connsiteX3" fmla="*/ 0 w 3190875"/>
              <a:gd name="connsiteY3" fmla="*/ 3071018 h 3071018"/>
              <a:gd name="connsiteX4" fmla="*/ 3143250 w 3190875"/>
              <a:gd name="connsiteY4" fmla="*/ 0 h 3071018"/>
              <a:gd name="connsiteX0" fmla="*/ 3143250 w 3205162"/>
              <a:gd name="connsiteY0" fmla="*/ 0 h 3071018"/>
              <a:gd name="connsiteX1" fmla="*/ 3205162 w 3205162"/>
              <a:gd name="connsiteY1" fmla="*/ 671511 h 3071018"/>
              <a:gd name="connsiteX2" fmla="*/ 833437 w 3205162"/>
              <a:gd name="connsiteY2" fmla="*/ 3071018 h 3071018"/>
              <a:gd name="connsiteX3" fmla="*/ 0 w 3205162"/>
              <a:gd name="connsiteY3" fmla="*/ 3071018 h 3071018"/>
              <a:gd name="connsiteX4" fmla="*/ 3143250 w 3205162"/>
              <a:gd name="connsiteY4" fmla="*/ 0 h 3071018"/>
              <a:gd name="connsiteX0" fmla="*/ 3200400 w 3205162"/>
              <a:gd name="connsiteY0" fmla="*/ 0 h 3056730"/>
              <a:gd name="connsiteX1" fmla="*/ 3205162 w 3205162"/>
              <a:gd name="connsiteY1" fmla="*/ 657223 h 3056730"/>
              <a:gd name="connsiteX2" fmla="*/ 833437 w 3205162"/>
              <a:gd name="connsiteY2" fmla="*/ 3056730 h 3056730"/>
              <a:gd name="connsiteX3" fmla="*/ 0 w 3205162"/>
              <a:gd name="connsiteY3" fmla="*/ 3056730 h 3056730"/>
              <a:gd name="connsiteX4" fmla="*/ 3200400 w 3205162"/>
              <a:gd name="connsiteY4" fmla="*/ 0 h 3056730"/>
              <a:gd name="connsiteX0" fmla="*/ 3043237 w 3047999"/>
              <a:gd name="connsiteY0" fmla="*/ 0 h 3071018"/>
              <a:gd name="connsiteX1" fmla="*/ 3047999 w 3047999"/>
              <a:gd name="connsiteY1" fmla="*/ 657223 h 3071018"/>
              <a:gd name="connsiteX2" fmla="*/ 676274 w 3047999"/>
              <a:gd name="connsiteY2" fmla="*/ 3056730 h 3071018"/>
              <a:gd name="connsiteX3" fmla="*/ 0 w 3047999"/>
              <a:gd name="connsiteY3" fmla="*/ 3071018 h 3071018"/>
              <a:gd name="connsiteX4" fmla="*/ 3043237 w 3047999"/>
              <a:gd name="connsiteY4" fmla="*/ 0 h 3071018"/>
              <a:gd name="connsiteX0" fmla="*/ 3043237 w 3047999"/>
              <a:gd name="connsiteY0" fmla="*/ 0 h 3056730"/>
              <a:gd name="connsiteX1" fmla="*/ 3047999 w 3047999"/>
              <a:gd name="connsiteY1" fmla="*/ 657223 h 3056730"/>
              <a:gd name="connsiteX2" fmla="*/ 676274 w 3047999"/>
              <a:gd name="connsiteY2" fmla="*/ 3056730 h 3056730"/>
              <a:gd name="connsiteX3" fmla="*/ 0 w 3047999"/>
              <a:gd name="connsiteY3" fmla="*/ 3042443 h 3056730"/>
              <a:gd name="connsiteX4" fmla="*/ 3043237 w 3047999"/>
              <a:gd name="connsiteY4" fmla="*/ 0 h 3056730"/>
              <a:gd name="connsiteX0" fmla="*/ 3000374 w 3047999"/>
              <a:gd name="connsiteY0" fmla="*/ 0 h 3042443"/>
              <a:gd name="connsiteX1" fmla="*/ 3047999 w 3047999"/>
              <a:gd name="connsiteY1" fmla="*/ 642936 h 3042443"/>
              <a:gd name="connsiteX2" fmla="*/ 676274 w 3047999"/>
              <a:gd name="connsiteY2" fmla="*/ 3042443 h 3042443"/>
              <a:gd name="connsiteX3" fmla="*/ 0 w 3047999"/>
              <a:gd name="connsiteY3" fmla="*/ 3028156 h 3042443"/>
              <a:gd name="connsiteX4" fmla="*/ 3000374 w 3047999"/>
              <a:gd name="connsiteY4" fmla="*/ 0 h 3042443"/>
              <a:gd name="connsiteX0" fmla="*/ 3000374 w 3000441"/>
              <a:gd name="connsiteY0" fmla="*/ 0 h 3042443"/>
              <a:gd name="connsiteX1" fmla="*/ 2976562 w 3000441"/>
              <a:gd name="connsiteY1" fmla="*/ 671511 h 3042443"/>
              <a:gd name="connsiteX2" fmla="*/ 676274 w 3000441"/>
              <a:gd name="connsiteY2" fmla="*/ 3042443 h 3042443"/>
              <a:gd name="connsiteX3" fmla="*/ 0 w 3000441"/>
              <a:gd name="connsiteY3" fmla="*/ 3028156 h 3042443"/>
              <a:gd name="connsiteX4" fmla="*/ 3000374 w 3000441"/>
              <a:gd name="connsiteY4" fmla="*/ 0 h 3042443"/>
              <a:gd name="connsiteX0" fmla="*/ 3000374 w 3033712"/>
              <a:gd name="connsiteY0" fmla="*/ 0 h 3042443"/>
              <a:gd name="connsiteX1" fmla="*/ 3033712 w 3033712"/>
              <a:gd name="connsiteY1" fmla="*/ 685799 h 3042443"/>
              <a:gd name="connsiteX2" fmla="*/ 676274 w 3033712"/>
              <a:gd name="connsiteY2" fmla="*/ 3042443 h 3042443"/>
              <a:gd name="connsiteX3" fmla="*/ 0 w 3033712"/>
              <a:gd name="connsiteY3" fmla="*/ 3028156 h 3042443"/>
              <a:gd name="connsiteX4" fmla="*/ 3000374 w 3033712"/>
              <a:gd name="connsiteY4" fmla="*/ 0 h 3042443"/>
              <a:gd name="connsiteX0" fmla="*/ 3000374 w 3047999"/>
              <a:gd name="connsiteY0" fmla="*/ 0 h 3042443"/>
              <a:gd name="connsiteX1" fmla="*/ 3047999 w 3047999"/>
              <a:gd name="connsiteY1" fmla="*/ 585787 h 3042443"/>
              <a:gd name="connsiteX2" fmla="*/ 676274 w 3047999"/>
              <a:gd name="connsiteY2" fmla="*/ 3042443 h 3042443"/>
              <a:gd name="connsiteX3" fmla="*/ 0 w 3047999"/>
              <a:gd name="connsiteY3" fmla="*/ 3028156 h 3042443"/>
              <a:gd name="connsiteX4" fmla="*/ 3000374 w 3047999"/>
              <a:gd name="connsiteY4" fmla="*/ 0 h 3042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9" h="3042443">
                <a:moveTo>
                  <a:pt x="3000374" y="0"/>
                </a:moveTo>
                <a:cubicBezTo>
                  <a:pt x="3001961" y="219074"/>
                  <a:pt x="3046412" y="366713"/>
                  <a:pt x="3047999" y="585787"/>
                </a:cubicBezTo>
                <a:lnTo>
                  <a:pt x="676274" y="3042443"/>
                </a:lnTo>
                <a:lnTo>
                  <a:pt x="0" y="3028156"/>
                </a:lnTo>
                <a:lnTo>
                  <a:pt x="3000374" y="0"/>
                </a:lnTo>
                <a:close/>
              </a:path>
            </a:pathLst>
          </a:custGeom>
          <a:solidFill>
            <a:schemeClr val="tx1">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970727-B698-BE4C-8A4E-53D3E08B2729}"/>
              </a:ext>
            </a:extLst>
          </p:cNvPr>
          <p:cNvSpPr/>
          <p:nvPr/>
        </p:nvSpPr>
        <p:spPr>
          <a:xfrm>
            <a:off x="628650" y="1997839"/>
            <a:ext cx="5195888" cy="3139321"/>
          </a:xfrm>
          <a:prstGeom prst="rect">
            <a:avLst/>
          </a:prstGeom>
        </p:spPr>
        <p:txBody>
          <a:bodyPr wrap="square" anchor="t">
            <a:spAutoFit/>
          </a:bodyPr>
          <a:lstStyle/>
          <a:p>
            <a:pPr marL="342900" indent="-342900" algn="ctr">
              <a:buFont typeface="Courier New"/>
              <a:buChar char="o"/>
            </a:pPr>
            <a:r>
              <a:rPr lang="en-US" sz="2200">
                <a:latin typeface="Eurostile" panose="020B0504020202050204" pitchFamily="34" charset="77"/>
                <a:ea typeface="Nanum Myeongjo"/>
              </a:rPr>
              <a:t>By going through with this investigation, it is possible to view which trees perform to the highest of their ability in reducing the urban heat island effect.</a:t>
            </a:r>
            <a:endParaRPr lang="en-US" sz="2200">
              <a:latin typeface="Eurostile" panose="020B0504020202050204" pitchFamily="34" charset="77"/>
              <a:ea typeface="Nanum Myeongjo"/>
              <a:cs typeface="Calibri" panose="020F0502020204030204"/>
            </a:endParaRPr>
          </a:p>
          <a:p>
            <a:pPr marL="342900" indent="-342900" algn="ctr">
              <a:buFont typeface="Courier New"/>
              <a:buChar char="o"/>
            </a:pPr>
            <a:endParaRPr lang="en-US" sz="2200">
              <a:latin typeface="Eurostile" panose="020B0504020202050204" pitchFamily="34" charset="77"/>
              <a:ea typeface="Nanum Myeongjo"/>
            </a:endParaRPr>
          </a:p>
          <a:p>
            <a:pPr marL="342900" indent="-342900" algn="ctr">
              <a:buFont typeface="Courier New"/>
              <a:buChar char="o"/>
            </a:pPr>
            <a:r>
              <a:rPr lang="en-US" sz="2200">
                <a:latin typeface="Eurostile" panose="020B0504020202050204" pitchFamily="34" charset="77"/>
                <a:ea typeface="Nanum Myeongjo"/>
              </a:rPr>
              <a:t>Working with students from the Princess Chulabhorn Science High School in Thailand to also spread the research into a wider area of study. </a:t>
            </a:r>
            <a:endParaRPr lang="en-US" sz="2200">
              <a:latin typeface="Eurostile" panose="020B0504020202050204" pitchFamily="34" charset="77"/>
              <a:cs typeface="Calibri"/>
            </a:endParaRPr>
          </a:p>
        </p:txBody>
      </p:sp>
      <p:pic>
        <p:nvPicPr>
          <p:cNvPr id="14337" name="Picture 1" descr="page1image6153776">
            <a:extLst>
              <a:ext uri="{FF2B5EF4-FFF2-40B4-BE49-F238E27FC236}">
                <a16:creationId xmlns:a16="http://schemas.microsoft.com/office/drawing/2014/main" id="{3AD12693-C77E-DD46-B535-A0E37B278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1" y="1259681"/>
            <a:ext cx="3638549" cy="457850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DAFCE1-7ED9-2A48-AD42-461E528ADC19}"/>
              </a:ext>
            </a:extLst>
          </p:cNvPr>
          <p:cNvSpPr/>
          <p:nvPr/>
        </p:nvSpPr>
        <p:spPr>
          <a:xfrm>
            <a:off x="10191131" y="6497929"/>
            <a:ext cx="2000869" cy="276999"/>
          </a:xfrm>
          <a:prstGeom prst="rect">
            <a:avLst/>
          </a:prstGeom>
        </p:spPr>
        <p:txBody>
          <a:bodyPr wrap="none">
            <a:spAutoFit/>
          </a:bodyPr>
          <a:lstStyle/>
          <a:p>
            <a:r>
              <a:rPr lang="en-US" sz="1200" dirty="0" err="1">
                <a:solidFill>
                  <a:schemeClr val="bg1"/>
                </a:solidFill>
                <a:latin typeface="Eurostile" panose="020B0504020202050204" pitchFamily="34" charset="77"/>
                <a:ea typeface="Nanum Myeongjo" panose="02020603020101020101" pitchFamily="18" charset="-127"/>
              </a:rPr>
              <a:t>Itidal</a:t>
            </a:r>
            <a:r>
              <a:rPr lang="en-US" sz="1200" dirty="0">
                <a:solidFill>
                  <a:schemeClr val="bg1"/>
                </a:solidFill>
                <a:latin typeface="Eurostile" panose="020B0504020202050204" pitchFamily="34" charset="77"/>
                <a:ea typeface="Nanum Myeongjo" panose="02020603020101020101" pitchFamily="18" charset="-127"/>
              </a:rPr>
              <a:t> </a:t>
            </a:r>
            <a:r>
              <a:rPr lang="en-US" sz="1200" dirty="0" err="1">
                <a:solidFill>
                  <a:schemeClr val="bg1"/>
                </a:solidFill>
                <a:latin typeface="Eurostile" panose="020B0504020202050204" pitchFamily="34" charset="77"/>
                <a:ea typeface="Nanum Myeongjo" panose="02020603020101020101" pitchFamily="18" charset="-127"/>
              </a:rPr>
              <a:t>Bazzi</a:t>
            </a:r>
            <a:r>
              <a:rPr lang="en-US" sz="1200" dirty="0">
                <a:solidFill>
                  <a:schemeClr val="bg1"/>
                </a:solidFill>
                <a:latin typeface="Eurostile" panose="020B0504020202050204" pitchFamily="34" charset="77"/>
                <a:ea typeface="Nanum Myeongjo" panose="02020603020101020101" pitchFamily="18" charset="-127"/>
              </a:rPr>
              <a:t> and Zeina </a:t>
            </a:r>
            <a:r>
              <a:rPr lang="en-US" sz="1200" dirty="0" err="1">
                <a:solidFill>
                  <a:schemeClr val="bg1"/>
                </a:solidFill>
                <a:latin typeface="Eurostile" panose="020B0504020202050204" pitchFamily="34" charset="77"/>
                <a:ea typeface="Nanum Myeongjo" panose="02020603020101020101" pitchFamily="18" charset="-127"/>
              </a:rPr>
              <a:t>Jebara</a:t>
            </a:r>
            <a:endParaRPr lang="en-US" sz="1200" dirty="0">
              <a:solidFill>
                <a:schemeClr val="bg1"/>
              </a:solidFill>
              <a:latin typeface="Eurostile" panose="020B0504020202050204" pitchFamily="34" charset="77"/>
              <a:ea typeface="Nanum Myeongjo" panose="02020603020101020101" pitchFamily="18" charset="-127"/>
            </a:endParaRPr>
          </a:p>
        </p:txBody>
      </p:sp>
    </p:spTree>
    <p:extLst>
      <p:ext uri="{BB962C8B-B14F-4D97-AF65-F5344CB8AC3E}">
        <p14:creationId xmlns:p14="http://schemas.microsoft.com/office/powerpoint/2010/main" val="37631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A568-EC58-8946-827E-8294C4EACDD2}"/>
              </a:ext>
            </a:extLst>
          </p:cNvPr>
          <p:cNvSpPr>
            <a:spLocks noGrp="1"/>
          </p:cNvSpPr>
          <p:nvPr>
            <p:ph type="title"/>
          </p:nvPr>
        </p:nvSpPr>
        <p:spPr>
          <a:xfrm>
            <a:off x="-2193235" y="628099"/>
            <a:ext cx="10515600" cy="706437"/>
          </a:xfrm>
        </p:spPr>
        <p:txBody>
          <a:bodyPr>
            <a:normAutofit/>
          </a:bodyPr>
          <a:lstStyle/>
          <a:p>
            <a:pPr algn="ctr"/>
            <a:r>
              <a:rPr lang="en-US" sz="3600" b="1">
                <a:latin typeface="Eurostile" panose="020B0504020202050204" pitchFamily="34" charset="77"/>
                <a:ea typeface="Nanum Myeongjo" panose="02020603020101020101" pitchFamily="18" charset="-127"/>
              </a:rPr>
              <a:t>Forthcoming Plans</a:t>
            </a:r>
          </a:p>
        </p:txBody>
      </p:sp>
      <p:sp>
        <p:nvSpPr>
          <p:cNvPr id="3" name="TextBox 2">
            <a:extLst>
              <a:ext uri="{FF2B5EF4-FFF2-40B4-BE49-F238E27FC236}">
                <a16:creationId xmlns:a16="http://schemas.microsoft.com/office/drawing/2014/main" id="{32A5F339-DAA9-4239-A107-4CAB5F60BCD8}"/>
              </a:ext>
            </a:extLst>
          </p:cNvPr>
          <p:cNvSpPr txBox="1"/>
          <p:nvPr/>
        </p:nvSpPr>
        <p:spPr>
          <a:xfrm>
            <a:off x="516835" y="1386508"/>
            <a:ext cx="454880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Courier New,monospace"/>
              <a:buChar char="o"/>
            </a:pPr>
            <a:r>
              <a:rPr lang="en-US">
                <a:latin typeface="Eurostile" panose="020B0504020202050204" pitchFamily="34" charset="77"/>
                <a:ea typeface="+mn-lt"/>
                <a:cs typeface="+mn-lt"/>
              </a:rPr>
              <a:t>Continuing to focus on the same concept of working within urban neighborhoods, but still expand the parameters in which we would compare with our GLOBE school in Thailand.</a:t>
            </a:r>
          </a:p>
          <a:p>
            <a:pPr marL="285750" indent="-285750" algn="ctr">
              <a:buFont typeface="Courier New,monospace"/>
              <a:buChar char="o"/>
            </a:pPr>
            <a:endParaRPr lang="en-US">
              <a:latin typeface="Eurostile" panose="020B0504020202050204" pitchFamily="34" charset="77"/>
              <a:ea typeface="+mn-lt"/>
              <a:cs typeface="+mn-lt"/>
            </a:endParaRPr>
          </a:p>
          <a:p>
            <a:pPr marL="285750" indent="-285750" algn="ctr">
              <a:buFont typeface="Courier New,monospace"/>
              <a:buChar char="o"/>
            </a:pPr>
            <a:r>
              <a:rPr lang="en-US">
                <a:latin typeface="Eurostile" panose="020B0504020202050204" pitchFamily="34" charset="77"/>
                <a:ea typeface="+mn-lt"/>
                <a:cs typeface="+mn-lt"/>
              </a:rPr>
              <a:t>Also expanding the weather parameters used within the PASCO device and add dew point plus relative humidity to the project.</a:t>
            </a:r>
          </a:p>
          <a:p>
            <a:pPr marL="285750" indent="-285750" algn="ctr">
              <a:buFont typeface="Courier New,monospace"/>
              <a:buChar char="o"/>
            </a:pPr>
            <a:endParaRPr lang="en-US">
              <a:latin typeface="Eurostile" panose="020B0504020202050204" pitchFamily="34" charset="77"/>
              <a:ea typeface="+mn-lt"/>
              <a:cs typeface="+mn-lt"/>
            </a:endParaRPr>
          </a:p>
          <a:p>
            <a:pPr marL="285750" indent="-285750" algn="ctr">
              <a:buFont typeface="Courier New,monospace"/>
              <a:buChar char="o"/>
            </a:pPr>
            <a:r>
              <a:rPr lang="en-US">
                <a:latin typeface="Eurostile" panose="020B0504020202050204" pitchFamily="34" charset="77"/>
                <a:ea typeface="+mn-lt"/>
                <a:cs typeface="+mn-lt"/>
              </a:rPr>
              <a:t>Also broadening the research time frame for a wider variety of results.</a:t>
            </a:r>
          </a:p>
          <a:p>
            <a:pPr marL="285750" indent="-285750" algn="ctr">
              <a:buFont typeface="Courier New,monospace"/>
              <a:buChar char="o"/>
            </a:pPr>
            <a:endParaRPr lang="en-US">
              <a:latin typeface="Eurostile" panose="020B0504020202050204" pitchFamily="34" charset="77"/>
              <a:ea typeface="+mn-lt"/>
              <a:cs typeface="+mn-lt"/>
            </a:endParaRPr>
          </a:p>
          <a:p>
            <a:pPr marL="285750" indent="-285750" algn="ctr">
              <a:buFont typeface="Courier New,monospace"/>
              <a:buChar char="o"/>
            </a:pPr>
            <a:r>
              <a:rPr lang="en-US">
                <a:latin typeface="Eurostile" panose="020B0504020202050204" pitchFamily="34" charset="77"/>
                <a:ea typeface="+mn-lt"/>
                <a:cs typeface="+mn-lt"/>
              </a:rPr>
              <a:t>Hopefully including a better study of canopy affects by using AREN protocols.</a:t>
            </a:r>
          </a:p>
          <a:p>
            <a:pPr algn="l"/>
            <a:endParaRPr lang="en-US">
              <a:cs typeface="Calibri"/>
            </a:endParaRPr>
          </a:p>
        </p:txBody>
      </p:sp>
      <p:sp>
        <p:nvSpPr>
          <p:cNvPr id="7" name="TextBox 6">
            <a:extLst>
              <a:ext uri="{FF2B5EF4-FFF2-40B4-BE49-F238E27FC236}">
                <a16:creationId xmlns:a16="http://schemas.microsoft.com/office/drawing/2014/main" id="{1C9C763A-C9A5-4727-B494-86E6E459B426}"/>
              </a:ext>
            </a:extLst>
          </p:cNvPr>
          <p:cNvSpPr txBox="1"/>
          <p:nvPr/>
        </p:nvSpPr>
        <p:spPr>
          <a:xfrm>
            <a:off x="5560944" y="2239618"/>
            <a:ext cx="393589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Font typeface="Courier New"/>
              <a:buChar char="o"/>
            </a:pPr>
            <a:r>
              <a:rPr lang="en-US">
                <a:latin typeface="Eurostile" panose="020B0504020202050204" pitchFamily="34" charset="77"/>
                <a:cs typeface="Arial"/>
              </a:rPr>
              <a:t>Due to the fact that the trees suitable to the research were clustered together and there weren’t too many trees other than those. ​</a:t>
            </a:r>
            <a:endParaRPr lang="en-US">
              <a:latin typeface="Eurostile" panose="020B0504020202050204" pitchFamily="34" charset="77"/>
            </a:endParaRPr>
          </a:p>
          <a:p>
            <a:pPr algn="ctr">
              <a:buChar char="•"/>
            </a:pPr>
            <a:endParaRPr lang="en-US">
              <a:latin typeface="Eurostile" panose="020B0504020202050204" pitchFamily="34" charset="77"/>
              <a:cs typeface="Arial"/>
            </a:endParaRPr>
          </a:p>
          <a:p>
            <a:pPr algn="ctr">
              <a:buChar char="•"/>
            </a:pPr>
            <a:r>
              <a:rPr lang="en-US">
                <a:latin typeface="Eurostile" panose="020B0504020202050204" pitchFamily="34" charset="77"/>
                <a:cs typeface="Arial"/>
              </a:rPr>
              <a:t> Globe observer app not being as accurate as possible​</a:t>
            </a:r>
          </a:p>
        </p:txBody>
      </p:sp>
      <p:sp>
        <p:nvSpPr>
          <p:cNvPr id="8" name="TextBox 7">
            <a:extLst>
              <a:ext uri="{FF2B5EF4-FFF2-40B4-BE49-F238E27FC236}">
                <a16:creationId xmlns:a16="http://schemas.microsoft.com/office/drawing/2014/main" id="{0FA36343-C01A-4F3B-864F-E88A805336CF}"/>
              </a:ext>
            </a:extLst>
          </p:cNvPr>
          <p:cNvSpPr txBox="1"/>
          <p:nvPr/>
        </p:nvSpPr>
        <p:spPr>
          <a:xfrm>
            <a:off x="6099313" y="707335"/>
            <a:ext cx="53356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Eurostile" panose="020B0504020202050204" pitchFamily="34" charset="77"/>
              </a:rPr>
              <a:t>Measurement Limitations</a:t>
            </a:r>
            <a:r>
              <a:rPr lang="en-US" sz="3600" b="1">
                <a:latin typeface="Eurostile" panose="020B0504020202050204" pitchFamily="34" charset="77"/>
                <a:ea typeface="Nanum Myeongjo"/>
              </a:rPr>
              <a:t>​</a:t>
            </a:r>
            <a:endParaRPr lang="en-US" sz="3600" b="1">
              <a:latin typeface="Eurostile" panose="020B0504020202050204" pitchFamily="34" charset="77"/>
              <a:cs typeface="Calibri"/>
            </a:endParaRPr>
          </a:p>
        </p:txBody>
      </p:sp>
      <p:cxnSp>
        <p:nvCxnSpPr>
          <p:cNvPr id="10" name="Straight Connector 9">
            <a:extLst>
              <a:ext uri="{FF2B5EF4-FFF2-40B4-BE49-F238E27FC236}">
                <a16:creationId xmlns:a16="http://schemas.microsoft.com/office/drawing/2014/main" id="{4A1616DB-B46E-47FB-A6C9-437A76EC4E5F}"/>
              </a:ext>
            </a:extLst>
          </p:cNvPr>
          <p:cNvCxnSpPr>
            <a:cxnSpLocks/>
          </p:cNvCxnSpPr>
          <p:nvPr/>
        </p:nvCxnSpPr>
        <p:spPr>
          <a:xfrm flipH="1" flipV="1">
            <a:off x="5470441" y="797532"/>
            <a:ext cx="49697" cy="511191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1">
            <a:extLst>
              <a:ext uri="{FF2B5EF4-FFF2-40B4-BE49-F238E27FC236}">
                <a16:creationId xmlns:a16="http://schemas.microsoft.com/office/drawing/2014/main" id="{AD29C433-9828-473F-A30E-BD3B1CB63555}"/>
              </a:ext>
            </a:extLst>
          </p:cNvPr>
          <p:cNvPicPr>
            <a:picLocks noChangeAspect="1"/>
          </p:cNvPicPr>
          <p:nvPr/>
        </p:nvPicPr>
        <p:blipFill>
          <a:blip r:embed="rId2"/>
          <a:stretch>
            <a:fillRect/>
          </a:stretch>
        </p:blipFill>
        <p:spPr>
          <a:xfrm>
            <a:off x="9441573" y="1586948"/>
            <a:ext cx="2245792" cy="3535018"/>
          </a:xfrm>
          <a:prstGeom prst="rect">
            <a:avLst/>
          </a:prstGeom>
        </p:spPr>
      </p:pic>
      <p:sp>
        <p:nvSpPr>
          <p:cNvPr id="9" name="Rectangle 8">
            <a:extLst>
              <a:ext uri="{FF2B5EF4-FFF2-40B4-BE49-F238E27FC236}">
                <a16:creationId xmlns:a16="http://schemas.microsoft.com/office/drawing/2014/main" id="{CC7FF7F6-3E73-C143-8563-A0229954F7DD}"/>
              </a:ext>
            </a:extLst>
          </p:cNvPr>
          <p:cNvSpPr/>
          <p:nvPr/>
        </p:nvSpPr>
        <p:spPr>
          <a:xfrm>
            <a:off x="10191131" y="6497929"/>
            <a:ext cx="2000869" cy="276999"/>
          </a:xfrm>
          <a:prstGeom prst="rect">
            <a:avLst/>
          </a:prstGeom>
        </p:spPr>
        <p:txBody>
          <a:bodyPr wrap="none">
            <a:spAutoFit/>
          </a:bodyPr>
          <a:lstStyle/>
          <a:p>
            <a:r>
              <a:rPr lang="en-US" sz="1200" dirty="0" err="1">
                <a:solidFill>
                  <a:schemeClr val="bg1"/>
                </a:solidFill>
                <a:latin typeface="Eurostile" panose="020B0504020202050204" pitchFamily="34" charset="77"/>
                <a:ea typeface="Nanum Myeongjo" panose="02020603020101020101" pitchFamily="18" charset="-127"/>
              </a:rPr>
              <a:t>Itidal</a:t>
            </a:r>
            <a:r>
              <a:rPr lang="en-US" sz="1200" dirty="0">
                <a:solidFill>
                  <a:schemeClr val="bg1"/>
                </a:solidFill>
                <a:latin typeface="Eurostile" panose="020B0504020202050204" pitchFamily="34" charset="77"/>
                <a:ea typeface="Nanum Myeongjo" panose="02020603020101020101" pitchFamily="18" charset="-127"/>
              </a:rPr>
              <a:t> </a:t>
            </a:r>
            <a:r>
              <a:rPr lang="en-US" sz="1200" dirty="0" err="1">
                <a:solidFill>
                  <a:schemeClr val="bg1"/>
                </a:solidFill>
                <a:latin typeface="Eurostile" panose="020B0504020202050204" pitchFamily="34" charset="77"/>
                <a:ea typeface="Nanum Myeongjo" panose="02020603020101020101" pitchFamily="18" charset="-127"/>
              </a:rPr>
              <a:t>Bazzi</a:t>
            </a:r>
            <a:r>
              <a:rPr lang="en-US" sz="1200" dirty="0">
                <a:solidFill>
                  <a:schemeClr val="bg1"/>
                </a:solidFill>
                <a:latin typeface="Eurostile" panose="020B0504020202050204" pitchFamily="34" charset="77"/>
                <a:ea typeface="Nanum Myeongjo" panose="02020603020101020101" pitchFamily="18" charset="-127"/>
              </a:rPr>
              <a:t> and Zeina </a:t>
            </a:r>
            <a:r>
              <a:rPr lang="en-US" sz="1200" dirty="0" err="1">
                <a:solidFill>
                  <a:schemeClr val="bg1"/>
                </a:solidFill>
                <a:latin typeface="Eurostile" panose="020B0504020202050204" pitchFamily="34" charset="77"/>
                <a:ea typeface="Nanum Myeongjo" panose="02020603020101020101" pitchFamily="18" charset="-127"/>
              </a:rPr>
              <a:t>Jebara</a:t>
            </a:r>
            <a:endParaRPr lang="en-US" sz="1200" dirty="0">
              <a:solidFill>
                <a:schemeClr val="bg1"/>
              </a:solidFill>
              <a:latin typeface="Eurostile" panose="020B0504020202050204" pitchFamily="34" charset="77"/>
              <a:ea typeface="Nanum Myeongjo" panose="02020603020101020101" pitchFamily="18" charset="-127"/>
            </a:endParaRPr>
          </a:p>
        </p:txBody>
      </p:sp>
    </p:spTree>
    <p:extLst>
      <p:ext uri="{BB962C8B-B14F-4D97-AF65-F5344CB8AC3E}">
        <p14:creationId xmlns:p14="http://schemas.microsoft.com/office/powerpoint/2010/main" val="2241913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1612</Words>
  <Application>Microsoft Macintosh PowerPoint</Application>
  <PresentationFormat>Widescreen</PresentationFormat>
  <Paragraphs>90</Paragraphs>
  <Slides>10</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10</vt:i4>
      </vt:variant>
    </vt:vector>
  </HeadingPairs>
  <TitlesOfParts>
    <vt:vector size="23" baseType="lpstr">
      <vt:lpstr>Arial</vt:lpstr>
      <vt:lpstr>Calibri</vt:lpstr>
      <vt:lpstr>Calibri Light</vt:lpstr>
      <vt:lpstr>Century Schoolbook</vt:lpstr>
      <vt:lpstr>Courier New</vt:lpstr>
      <vt:lpstr>Courier New,monospace</vt:lpstr>
      <vt:lpstr>Eurostile</vt:lpstr>
      <vt:lpstr>Nanum Myeongjo</vt:lpstr>
      <vt:lpstr>Segoe UI</vt:lpstr>
      <vt:lpstr>Office Theme</vt:lpstr>
      <vt:lpstr>Office Theme</vt:lpstr>
      <vt:lpstr>Office Theme</vt:lpstr>
      <vt:lpstr>Office Theme</vt:lpstr>
      <vt:lpstr>The Effects of Native Tree Species on Ambient Air and Surface Temperatures in Southeastern Michigan</vt:lpstr>
      <vt:lpstr>Research Questions</vt:lpstr>
      <vt:lpstr>Methods</vt:lpstr>
      <vt:lpstr>PowerPoint Presentation</vt:lpstr>
      <vt:lpstr>Result Averages </vt:lpstr>
      <vt:lpstr>Discussion</vt:lpstr>
      <vt:lpstr>Conclusion</vt:lpstr>
      <vt:lpstr>Measurement Implications / Significance</vt:lpstr>
      <vt:lpstr>Forthcoming Plans</vt:lpstr>
      <vt:lpstr>Acknowledgments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itidal bazzi</dc:creator>
  <cp:lastModifiedBy>Microsoft Office User</cp:lastModifiedBy>
  <cp:revision>92</cp:revision>
  <dcterms:created xsi:type="dcterms:W3CDTF">2020-07-06T01:59:10Z</dcterms:created>
  <dcterms:modified xsi:type="dcterms:W3CDTF">2020-07-16T00:33:31Z</dcterms:modified>
</cp:coreProperties>
</file>