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8" r:id="rId2"/>
    <p:sldMasterId id="2147483700" r:id="rId3"/>
    <p:sldMasterId id="2147483720" r:id="rId4"/>
    <p:sldMasterId id="2147483731" r:id="rId5"/>
  </p:sldMasterIdLst>
  <p:notesMasterIdLst>
    <p:notesMasterId r:id="rId29"/>
  </p:notesMasterIdLst>
  <p:handoutMasterIdLst>
    <p:handoutMasterId r:id="rId30"/>
  </p:handoutMasterIdLst>
  <p:sldIdLst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96" r:id="rId15"/>
    <p:sldId id="290" r:id="rId16"/>
    <p:sldId id="295" r:id="rId17"/>
    <p:sldId id="291" r:id="rId18"/>
    <p:sldId id="292" r:id="rId19"/>
    <p:sldId id="293" r:id="rId20"/>
    <p:sldId id="294" r:id="rId21"/>
    <p:sldId id="297" r:id="rId22"/>
    <p:sldId id="298" r:id="rId23"/>
    <p:sldId id="299" r:id="rId24"/>
    <p:sldId id="300" r:id="rId25"/>
    <p:sldId id="286" r:id="rId26"/>
    <p:sldId id="287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59">
          <p15:clr>
            <a:srgbClr val="A4A3A4"/>
          </p15:clr>
        </p15:guide>
        <p15:guide id="2" orient="horz" pos="2182">
          <p15:clr>
            <a:srgbClr val="A4A3A4"/>
          </p15:clr>
        </p15:guide>
        <p15:guide id="3" orient="horz" pos="605">
          <p15:clr>
            <a:srgbClr val="A4A3A4"/>
          </p15:clr>
        </p15:guide>
        <p15:guide id="4" orient="horz" pos="655">
          <p15:clr>
            <a:srgbClr val="A4A3A4"/>
          </p15:clr>
        </p15:guide>
        <p15:guide id="5" orient="horz" pos="4239">
          <p15:clr>
            <a:srgbClr val="A4A3A4"/>
          </p15:clr>
        </p15:guide>
        <p15:guide id="6" orient="horz" pos="4055">
          <p15:clr>
            <a:srgbClr val="A4A3A4"/>
          </p15:clr>
        </p15:guide>
        <p15:guide id="7" pos="2880">
          <p15:clr>
            <a:srgbClr val="A4A3A4"/>
          </p15:clr>
        </p15:guide>
        <p15:guide id="8" pos="5617">
          <p15:clr>
            <a:srgbClr val="A4A3A4"/>
          </p15:clr>
        </p15:guide>
        <p15:guide id="9" pos="3238">
          <p15:clr>
            <a:srgbClr val="A4A3A4"/>
          </p15:clr>
        </p15:guide>
        <p15:guide id="10" pos="149">
          <p15:clr>
            <a:srgbClr val="A4A3A4"/>
          </p15:clr>
        </p15:guide>
        <p15:guide id="11" pos="47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19" autoAdjust="0"/>
  </p:normalViewPr>
  <p:slideViewPr>
    <p:cSldViewPr snapToGrid="0" showGuides="1">
      <p:cViewPr>
        <p:scale>
          <a:sx n="76" d="100"/>
          <a:sy n="76" d="100"/>
        </p:scale>
        <p:origin x="-1404" y="-416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5/18/2018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1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8866" y="2419096"/>
            <a:ext cx="3933106" cy="703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ef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3367"/>
            <a:ext cx="6357083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196461"/>
            <a:ext cx="6357083" cy="261558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8420" y="365793"/>
            <a:ext cx="2834924" cy="5446248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8866" y="2419096"/>
            <a:ext cx="3933106" cy="703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ef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311"/>
            <a:ext cx="8229600" cy="4240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426" y="1043382"/>
            <a:ext cx="7369458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284" y="2182159"/>
            <a:ext cx="4038600" cy="3197336"/>
          </a:xfrm>
          <a:solidFill>
            <a:schemeClr val="accent4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64" y="2911789"/>
            <a:ext cx="3627272" cy="25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614" y="906252"/>
            <a:ext cx="7530439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30" y="2027142"/>
            <a:ext cx="3964623" cy="3459672"/>
          </a:xfrm>
          <a:solidFill>
            <a:srgbClr val="C74D39">
              <a:alpha val="7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28016" rIns="182880" bIns="13716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908514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3531" y="1156663"/>
            <a:ext cx="4766197" cy="7809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3531" y="2045803"/>
            <a:ext cx="4843708" cy="3363502"/>
          </a:xfrm>
          <a:solidFill>
            <a:srgbClr val="88B5B5">
              <a:alpha val="5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438" y="1156663"/>
            <a:ext cx="2074861" cy="42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6" y="725951"/>
            <a:ext cx="4915414" cy="874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6" y="1727797"/>
            <a:ext cx="4915414" cy="4240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17" y="1239013"/>
            <a:ext cx="8459555" cy="409846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3367"/>
            <a:ext cx="6357083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196461"/>
            <a:ext cx="6357083" cy="261558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8420" y="365793"/>
            <a:ext cx="2834924" cy="5446248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16350"/>
            <a:ext cx="7475538" cy="175260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81150"/>
            <a:ext cx="7772400" cy="173831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GLOBE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73724D0-DD0F-42EF-84DE-838DB5D26951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063"/>
            <a:ext cx="8382000" cy="866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620389F-DE1D-44C7-B37E-89BCC2F680BE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426" y="1043382"/>
            <a:ext cx="7369458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284" y="2182159"/>
            <a:ext cx="4038600" cy="3197336"/>
          </a:xfrm>
          <a:solidFill>
            <a:schemeClr val="accent4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64" y="2911789"/>
            <a:ext cx="3627272" cy="25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19063"/>
            <a:ext cx="2133600" cy="6027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9063"/>
            <a:ext cx="6248400" cy="6027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063"/>
            <a:ext cx="8534400" cy="86677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371600"/>
            <a:ext cx="8534400" cy="4775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23213" y="6624638"/>
            <a:ext cx="941387" cy="185737"/>
          </a:xfrm>
        </p:spPr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267200" y="6477000"/>
            <a:ext cx="685800" cy="227013"/>
          </a:xfrm>
        </p:spPr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52400" y="6629400"/>
            <a:ext cx="1752600" cy="1825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Alternat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3937000"/>
            <a:ext cx="7832726" cy="205740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2119313"/>
            <a:ext cx="7837487" cy="132715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3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614" y="906252"/>
            <a:ext cx="7530439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30" y="2027142"/>
            <a:ext cx="3964623" cy="3459672"/>
          </a:xfrm>
          <a:solidFill>
            <a:srgbClr val="C74D39">
              <a:alpha val="7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28016" rIns="182880" bIns="13716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908514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Alternat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3937000"/>
            <a:ext cx="7832726" cy="205740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2119313"/>
            <a:ext cx="7837487" cy="132715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8866" y="2419096"/>
            <a:ext cx="3933106" cy="703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ef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311"/>
            <a:ext cx="8229600" cy="4240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426" y="1043382"/>
            <a:ext cx="7369458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284" y="2182159"/>
            <a:ext cx="4038600" cy="3197336"/>
          </a:xfrm>
          <a:solidFill>
            <a:schemeClr val="accent4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64" y="2911789"/>
            <a:ext cx="3627272" cy="25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614" y="906252"/>
            <a:ext cx="7530439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30" y="2027142"/>
            <a:ext cx="3964623" cy="3459672"/>
          </a:xfrm>
          <a:solidFill>
            <a:srgbClr val="C74D39">
              <a:alpha val="7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28016" rIns="182880" bIns="13716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908514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3531" y="1156663"/>
            <a:ext cx="4766197" cy="7809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3531" y="2045803"/>
            <a:ext cx="4843708" cy="3363502"/>
          </a:xfrm>
          <a:solidFill>
            <a:srgbClr val="88B5B5">
              <a:alpha val="5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438" y="1156663"/>
            <a:ext cx="2074861" cy="42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</p:spTree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6" y="725951"/>
            <a:ext cx="4915414" cy="874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6" y="1727797"/>
            <a:ext cx="4915414" cy="4240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3531" y="1156663"/>
            <a:ext cx="4766197" cy="7809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3531" y="2045803"/>
            <a:ext cx="4843708" cy="3363502"/>
          </a:xfrm>
          <a:solidFill>
            <a:srgbClr val="88B5B5">
              <a:alpha val="5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438" y="1156663"/>
            <a:ext cx="2074861" cy="42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</p:spTree>
  </p:cSld>
  <p:clrMapOvr>
    <a:masterClrMapping/>
  </p:clrMapOvr>
  <p:hf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3367"/>
            <a:ext cx="6357083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196461"/>
            <a:ext cx="6357083" cy="261558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8420" y="365793"/>
            <a:ext cx="2834924" cy="5446248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16350"/>
            <a:ext cx="7475538" cy="175260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81150"/>
            <a:ext cx="7772400" cy="173831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GLOBE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73724D0-DD0F-42EF-84DE-838DB5D26951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063"/>
            <a:ext cx="8382000" cy="866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620389F-DE1D-44C7-B37E-89BCC2F680BE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19063"/>
            <a:ext cx="2133600" cy="6027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9063"/>
            <a:ext cx="6248400" cy="6027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063"/>
            <a:ext cx="8534400" cy="86677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371600"/>
            <a:ext cx="8534400" cy="4775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23213" y="6624638"/>
            <a:ext cx="941387" cy="185737"/>
          </a:xfrm>
        </p:spPr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267200" y="6477000"/>
            <a:ext cx="685800" cy="227013"/>
          </a:xfrm>
        </p:spPr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52400" y="6629400"/>
            <a:ext cx="1752600" cy="1825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Alternat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3937000"/>
            <a:ext cx="7832726" cy="205740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2119313"/>
            <a:ext cx="7837487" cy="132715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3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Alternat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6" y="725951"/>
            <a:ext cx="4915414" cy="874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6" y="1727797"/>
            <a:ext cx="4915414" cy="4240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3937000"/>
            <a:ext cx="7832726" cy="205740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2119313"/>
            <a:ext cx="7837487" cy="132715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1.jpe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1.jpe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797"/>
            <a:ext cx="8229600" cy="424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12291" name="AutoShape 3" descr="Raytheo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797"/>
            <a:ext cx="8229600" cy="424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291" name="AutoShape 3" descr="Raythe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61" y="6095651"/>
            <a:ext cx="6127028" cy="527867"/>
          </a:xfrm>
          <a:prstGeom prst="rect">
            <a:avLst/>
          </a:prstGeom>
        </p:spPr>
      </p:pic>
      <p:sp>
        <p:nvSpPr>
          <p:cNvPr id="12" name="AutoShape 3" descr="Raytheo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477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035050"/>
            <a:ext cx="9137650" cy="0"/>
          </a:xfrm>
          <a:prstGeom prst="line">
            <a:avLst/>
          </a:prstGeom>
          <a:noFill/>
          <a:ln w="12700">
            <a:solidFill>
              <a:srgbClr val="FF3D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9063"/>
            <a:ext cx="8534400" cy="86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624638"/>
            <a:ext cx="9413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000" b="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6477000"/>
            <a:ext cx="685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629400"/>
            <a:ext cx="1752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endParaRPr lang="en-US" dirty="0"/>
          </a:p>
        </p:txBody>
      </p:sp>
      <p:pic>
        <p:nvPicPr>
          <p:cNvPr id="10" name="Picture 9" descr="GLOBE-logo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9pPr>
    </p:titleStyle>
    <p:bodyStyle>
      <a:lvl1pPr marL="234950" indent="-2349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809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781050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charset="0"/>
        <a:buChar char="&gt;"/>
        <a:defRPr sz="1600" b="1">
          <a:solidFill>
            <a:schemeClr val="tx1"/>
          </a:solidFill>
          <a:latin typeface="+mn-lt"/>
        </a:defRPr>
      </a:lvl3pPr>
      <a:lvl4pPr marL="1077913" indent="-295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797"/>
            <a:ext cx="8229600" cy="424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291" name="AutoShape 3" descr="Raythe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61" y="6095651"/>
            <a:ext cx="6127028" cy="527867"/>
          </a:xfrm>
          <a:prstGeom prst="rect">
            <a:avLst/>
          </a:prstGeom>
        </p:spPr>
      </p:pic>
      <p:sp>
        <p:nvSpPr>
          <p:cNvPr id="12" name="AutoShape 3" descr="Raytheo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477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035050"/>
            <a:ext cx="9137650" cy="0"/>
          </a:xfrm>
          <a:prstGeom prst="line">
            <a:avLst/>
          </a:prstGeom>
          <a:noFill/>
          <a:ln w="12700">
            <a:solidFill>
              <a:srgbClr val="FF3D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9063"/>
            <a:ext cx="8534400" cy="86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624638"/>
            <a:ext cx="9413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000" b="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6477000"/>
            <a:ext cx="685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629400"/>
            <a:ext cx="1752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endParaRPr lang="en-US" dirty="0"/>
          </a:p>
        </p:txBody>
      </p:sp>
      <p:pic>
        <p:nvPicPr>
          <p:cNvPr id="10" name="Picture 9" descr="GLOBE-logo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9pPr>
    </p:titleStyle>
    <p:bodyStyle>
      <a:lvl1pPr marL="234950" indent="-2349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809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781050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charset="0"/>
        <a:buChar char="&gt;"/>
        <a:defRPr sz="1600" b="1">
          <a:solidFill>
            <a:schemeClr val="tx1"/>
          </a:solidFill>
          <a:latin typeface="+mn-lt"/>
        </a:defRPr>
      </a:lvl3pPr>
      <a:lvl4pPr marL="1077913" indent="-295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e.gov/get-trained/using-the-globe-website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93" y="1877060"/>
            <a:ext cx="7772400" cy="1362075"/>
          </a:xfrm>
        </p:spPr>
        <p:txBody>
          <a:bodyPr/>
          <a:lstStyle/>
          <a:p>
            <a:r>
              <a:rPr lang="en-US" cap="none" dirty="0" smtClean="0">
                <a:latin typeface="+mn-lt"/>
              </a:rPr>
              <a:t>GLOBE</a:t>
            </a:r>
            <a:br>
              <a:rPr lang="en-US" cap="none" dirty="0" smtClean="0">
                <a:latin typeface="+mn-lt"/>
              </a:rPr>
            </a:br>
            <a:r>
              <a:rPr lang="en-US" cap="none" dirty="0" smtClean="0">
                <a:latin typeface="+mn-lt"/>
              </a:rPr>
              <a:t>Adding Measurement Data into Your Site</a:t>
            </a:r>
            <a:endParaRPr lang="en-US" cap="none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73" y="4354513"/>
            <a:ext cx="7772400" cy="1500187"/>
          </a:xfrm>
        </p:spPr>
        <p:txBody>
          <a:bodyPr/>
          <a:lstStyle/>
          <a:p>
            <a:pPr algn="r"/>
            <a:r>
              <a:rPr lang="en-US" dirty="0" smtClean="0"/>
              <a:t>How to Enter Data</a:t>
            </a:r>
          </a:p>
          <a:p>
            <a:pPr algn="r"/>
            <a:r>
              <a:rPr lang="en-US" dirty="0" smtClean="0"/>
              <a:t>How to Edit or Delete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GLOBE </a:t>
            </a:r>
            <a:r>
              <a:rPr lang="en-US" dirty="0"/>
              <a:t>Mobile </a:t>
            </a:r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GLOBE Data Entry app</a:t>
            </a:r>
          </a:p>
          <a:p>
            <a:pPr lvl="1"/>
            <a:r>
              <a:rPr lang="en-US" dirty="0" smtClean="0"/>
              <a:t>All Protocols</a:t>
            </a:r>
          </a:p>
          <a:p>
            <a:pPr lvl="1"/>
            <a:r>
              <a:rPr lang="en-US" dirty="0" smtClean="0"/>
              <a:t>Looks and acts just like the desktop forms</a:t>
            </a:r>
          </a:p>
          <a:p>
            <a:r>
              <a:rPr lang="en-US" dirty="0" smtClean="0"/>
              <a:t>GLOBE Observer</a:t>
            </a:r>
          </a:p>
          <a:p>
            <a:pPr lvl="1"/>
            <a:r>
              <a:rPr lang="en-US" dirty="0" smtClean="0"/>
              <a:t>Clouds and Mosquitoes Only</a:t>
            </a:r>
          </a:p>
          <a:p>
            <a:pPr lvl="1"/>
            <a:r>
              <a:rPr lang="en-US" dirty="0" smtClean="0"/>
              <a:t>Easy to use</a:t>
            </a:r>
          </a:p>
          <a:p>
            <a:pPr lvl="1"/>
            <a:r>
              <a:rPr lang="en-US" dirty="0" smtClean="0"/>
              <a:t>If you login with your GLOBE Teacher account, or your student accounts, the data you enter will be counted with your school.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GLOBE Data Entry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GLOBE -&gt; Data Entry and click on the link for Mobile App</a:t>
            </a:r>
          </a:p>
          <a:p>
            <a:r>
              <a:rPr lang="en-US" dirty="0" smtClean="0"/>
              <a:t>This gives you a link to download the app from Apple and Google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330" y="3178045"/>
            <a:ext cx="7306143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Entry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forms are downloaded to your mobile device</a:t>
            </a:r>
          </a:p>
          <a:p>
            <a:r>
              <a:rPr lang="en-US" dirty="0" smtClean="0"/>
              <a:t>All data is stored on your mobile device until you “Send Data to GLOBE”</a:t>
            </a:r>
          </a:p>
          <a:p>
            <a:r>
              <a:rPr lang="en-US" dirty="0" smtClean="0"/>
              <a:t>You can have more than one person on the same mobile device (Switch User)</a:t>
            </a:r>
          </a:p>
          <a:p>
            <a:r>
              <a:rPr lang="en-US" dirty="0" smtClean="0"/>
              <a:t>You need to logon with your GLOBE account, but once you logon once, you won’t have to logon again.</a:t>
            </a:r>
          </a:p>
          <a:p>
            <a:r>
              <a:rPr lang="en-US" dirty="0" smtClean="0"/>
              <a:t>You may need to “Update Forms” if you ever add a site or change site information</a:t>
            </a:r>
          </a:p>
          <a:p>
            <a:r>
              <a:rPr lang="en-US" dirty="0" smtClean="0"/>
              <a:t>You must create the site on your desktop before entering data on mobile (This will change soon with the next release)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40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65548" y="1592288"/>
            <a:ext cx="2388852" cy="42402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IMG_40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7169" y="1588958"/>
            <a:ext cx="2488955" cy="4417895"/>
          </a:xfrm>
          <a:prstGeom prst="rect">
            <a:avLst/>
          </a:prstGeom>
        </p:spPr>
      </p:pic>
      <p:pic>
        <p:nvPicPr>
          <p:cNvPr id="7" name="Picture 6" descr="IMG_40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644" y="1573967"/>
            <a:ext cx="2561419" cy="45465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C:\Users\doveroye\Documents\Projects\GLOBE\training\2015\mobile app\IMG_4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198" y="1663908"/>
            <a:ext cx="2291689" cy="4067748"/>
          </a:xfrm>
          <a:prstGeom prst="rect">
            <a:avLst/>
          </a:prstGeom>
          <a:noFill/>
        </p:spPr>
      </p:pic>
      <p:pic>
        <p:nvPicPr>
          <p:cNvPr id="2051" name="Picture 3" descr="C:\Users\doveroye\Documents\Projects\GLOBE\training\2015\mobile app\IMG_4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713" y="1663909"/>
            <a:ext cx="2373090" cy="4212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Your School, Select Your Site, Select Your Protocol and Enter Data</a:t>
            </a:r>
            <a:endParaRPr lang="en-US" dirty="0"/>
          </a:p>
        </p:txBody>
      </p:sp>
      <p:pic>
        <p:nvPicPr>
          <p:cNvPr id="9" name="Content Placeholder 8" descr="IMG_40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7574" y="1720850"/>
            <a:ext cx="2388852" cy="42402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 descr="C:\Users\doveroye\Documents\Projects\GLOBE\training\2015\mobile app\IMG_4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55" y="1708878"/>
            <a:ext cx="2722392" cy="4832246"/>
          </a:xfrm>
          <a:prstGeom prst="rect">
            <a:avLst/>
          </a:prstGeom>
          <a:noFill/>
        </p:spPr>
      </p:pic>
      <p:pic>
        <p:nvPicPr>
          <p:cNvPr id="3075" name="Picture 3" descr="C:\Users\doveroye\Documents\Projects\GLOBE\training\2015\mobile app\IMG_4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555" y="1708878"/>
            <a:ext cx="2722392" cy="4832246"/>
          </a:xfrm>
          <a:prstGeom prst="rect">
            <a:avLst/>
          </a:prstGeom>
          <a:noFill/>
        </p:spPr>
      </p:pic>
      <p:pic>
        <p:nvPicPr>
          <p:cNvPr id="3076" name="Picture 4" descr="C:\Users\doveroye\Documents\Projects\GLOBE\training\2015\mobile app\IMG_40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555" y="1708878"/>
            <a:ext cx="2722392" cy="4832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Saved Measurements can be sent to GLOBE</a:t>
            </a:r>
            <a:endParaRPr lang="en-US" dirty="0"/>
          </a:p>
        </p:txBody>
      </p:sp>
      <p:pic>
        <p:nvPicPr>
          <p:cNvPr id="5" name="Content Placeholder 4" descr="IMG_40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9285" y="1712210"/>
            <a:ext cx="2388852" cy="42402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IMG_40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9717" y="1633928"/>
            <a:ext cx="2457543" cy="4362138"/>
          </a:xfrm>
          <a:prstGeom prst="rect">
            <a:avLst/>
          </a:prstGeom>
        </p:spPr>
      </p:pic>
      <p:pic>
        <p:nvPicPr>
          <p:cNvPr id="7" name="Picture 6" descr="IMG_40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2818" y="1588958"/>
            <a:ext cx="2501457" cy="44400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GLOBE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with your GLOBE account, or your student accounts</a:t>
            </a:r>
          </a:p>
          <a:p>
            <a:r>
              <a:rPr lang="en-US" dirty="0" smtClean="0"/>
              <a:t>You do not need to setup a site first – it will do it for you</a:t>
            </a:r>
          </a:p>
          <a:p>
            <a:r>
              <a:rPr lang="en-US" dirty="0" smtClean="0"/>
              <a:t>You can only do Clouds and Mosquitoes at this time</a:t>
            </a:r>
          </a:p>
          <a:p>
            <a:pPr lvl="1"/>
            <a:r>
              <a:rPr lang="en-US" dirty="0" smtClean="0"/>
              <a:t>(For GLOBE members Clouds includes air temp, barometric pressure and humidity)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9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5" y="76503"/>
            <a:ext cx="386366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60" y="76503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85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9" y="91277"/>
            <a:ext cx="386366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0" y="91277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6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You should have completed Part 1 for Teachers – Creating a Data Entry Site</a:t>
            </a:r>
          </a:p>
          <a:p>
            <a:r>
              <a:rPr lang="en-US" sz="2400" dirty="0" smtClean="0"/>
              <a:t>We will continue from Part 1 using the site created to learn how to enter your data.</a:t>
            </a:r>
          </a:p>
          <a:p>
            <a:r>
              <a:rPr lang="en-US" sz="2400" dirty="0" smtClean="0"/>
              <a:t>This presentation is available online as well as a video which walks you through the steps. 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2000" dirty="0" smtClean="0">
                <a:hlinkClick r:id="rId2"/>
              </a:rPr>
              <a:t>http://www.globe.gov/get-trained/using-the-globe-website</a:t>
            </a:r>
            <a:endParaRPr lang="en-US" sz="2400" dirty="0" smtClean="0"/>
          </a:p>
          <a:p>
            <a:r>
              <a:rPr lang="en-US" sz="2400" dirty="0" smtClean="0"/>
              <a:t>There is a section for you to try things for yourself after the demonstration and a section to test your knowledge at the end.</a:t>
            </a:r>
          </a:p>
          <a:p>
            <a:r>
              <a:rPr lang="en-US" sz="2400" dirty="0" smtClean="0"/>
              <a:t>Questions – contact help@globe.gov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7E42FB2E-ABA8-41CA-9C7C-28F5EB525474}" type="datetime1">
              <a:rPr lang="en-US" smtClean="0"/>
              <a:pPr/>
              <a:t>5/18/2018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16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5" y="150000"/>
            <a:ext cx="386366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0" y="15000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90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en-US" dirty="0" smtClean="0"/>
              <a:t>Can I change a measurement I already submitted?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en-US" dirty="0" smtClean="0"/>
              <a:t>Can I enter </a:t>
            </a:r>
            <a:r>
              <a:rPr lang="en-US" dirty="0" err="1" smtClean="0"/>
              <a:t>phenology</a:t>
            </a:r>
            <a:r>
              <a:rPr lang="en-US" dirty="0" smtClean="0"/>
              <a:t> measurements with my Atmosphere site?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en-US" dirty="0" smtClean="0"/>
              <a:t>Can I delete my site?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68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- Answers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Can I change a measurement I already submitted?</a:t>
            </a:r>
            <a:br>
              <a:rPr lang="en-US" dirty="0" smtClean="0"/>
            </a:br>
            <a:r>
              <a:rPr lang="en-US" dirty="0" smtClean="0"/>
              <a:t>Yes – you can edit or delete previous measurements.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Can I enter </a:t>
            </a:r>
            <a:r>
              <a:rPr lang="en-US" dirty="0" err="1" smtClean="0"/>
              <a:t>phenology</a:t>
            </a:r>
            <a:r>
              <a:rPr lang="en-US" dirty="0" smtClean="0"/>
              <a:t> measurements with my Atmosphere site?</a:t>
            </a:r>
            <a:br>
              <a:rPr lang="en-US" dirty="0" smtClean="0"/>
            </a:br>
            <a:r>
              <a:rPr lang="en-US" dirty="0" smtClean="0"/>
              <a:t>In general, you can only enter measurements for protocols which match the type of site you created.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Can I delete my site?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dirty="0" smtClean="0"/>
              <a:t>	Only if there is no data associated with the site.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79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Congratulations – you </a:t>
            </a:r>
            <a:r>
              <a:rPr lang="en-US" sz="2400" smtClean="0"/>
              <a:t>should have:</a:t>
            </a:r>
            <a:endParaRPr lang="en-US" sz="2400" dirty="0" smtClean="0"/>
          </a:p>
          <a:p>
            <a:pPr lvl="1"/>
            <a:r>
              <a:rPr lang="en-US" sz="2200" dirty="0" smtClean="0"/>
              <a:t>Entered Data</a:t>
            </a:r>
          </a:p>
          <a:p>
            <a:pPr lvl="1"/>
            <a:r>
              <a:rPr lang="en-US" sz="2200" dirty="0" smtClean="0"/>
              <a:t>Edited Data</a:t>
            </a:r>
          </a:p>
          <a:p>
            <a:pPr lvl="1"/>
            <a:r>
              <a:rPr lang="en-US" sz="2200" dirty="0" smtClean="0"/>
              <a:t>Bookmarked a data entry form to make it easier to enter data</a:t>
            </a:r>
          </a:p>
          <a:p>
            <a:r>
              <a:rPr lang="en-US" sz="2400" dirty="0" smtClean="0"/>
              <a:t>You can now</a:t>
            </a:r>
            <a:endParaRPr lang="en-US" sz="2200" dirty="0" smtClean="0"/>
          </a:p>
          <a:p>
            <a:pPr lvl="1"/>
            <a:r>
              <a:rPr lang="en-US" sz="2200" dirty="0" smtClean="0"/>
              <a:t>Continue to Part 3 – Visualizing and Retrieving Data</a:t>
            </a:r>
          </a:p>
          <a:p>
            <a:pPr lvl="1"/>
            <a:r>
              <a:rPr lang="en-US" sz="2200" dirty="0" smtClean="0"/>
              <a:t>Consider beginning to enter data in the real production system</a:t>
            </a:r>
          </a:p>
          <a:p>
            <a:pPr lvl="1"/>
            <a:endParaRPr lang="en-US" sz="2200" dirty="0" smtClean="0"/>
          </a:p>
          <a:p>
            <a:pPr algn="ctr">
              <a:buNone/>
            </a:pPr>
            <a:r>
              <a:rPr lang="en-US" sz="2400" dirty="0" smtClean="0"/>
              <a:t>Questions – contact the GLOBE Helpdesk – help@globe.gov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44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a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900" dirty="0" smtClean="0"/>
              <a:t>If you aren’t there already, select “Enter Data” from the GLOBE home page, and then “Enter Training Data”. </a:t>
            </a:r>
          </a:p>
          <a:p>
            <a:r>
              <a:rPr lang="en-US" sz="2900" dirty="0" smtClean="0"/>
              <a:t>Select your school name and the site name we created in Part 1.</a:t>
            </a:r>
          </a:p>
          <a:p>
            <a:r>
              <a:rPr lang="en-US" sz="2900" dirty="0" smtClean="0"/>
              <a:t>You will see the list of all data entry forms which are available for the type of site you’ve created – </a:t>
            </a:r>
            <a:r>
              <a:rPr lang="en-US" sz="2900" dirty="0" err="1" smtClean="0"/>
              <a:t>ie</a:t>
            </a:r>
            <a:r>
              <a:rPr lang="en-US" sz="2900" dirty="0" smtClean="0"/>
              <a:t> an atmosphere site will have different forms than a soils site.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2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547281"/>
            <a:ext cx="8786647" cy="874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 of data entry forms available for an atmosphere site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5/18/2018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65" y="1466352"/>
            <a:ext cx="7181685" cy="4467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3162869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Select Air Temperature 1 day -&gt; New Observation</a:t>
            </a:r>
          </a:p>
          <a:p>
            <a:r>
              <a:rPr lang="en-US" dirty="0" smtClean="0"/>
              <a:t>Forms start with date and time…then follow with the information associated with the protocol data sheet</a:t>
            </a:r>
          </a:p>
          <a:p>
            <a:r>
              <a:rPr lang="en-US" dirty="0" smtClean="0"/>
              <a:t>Choose Today’s date and use the solar noon time provided</a:t>
            </a:r>
          </a:p>
          <a:p>
            <a:pPr lvl="1"/>
            <a:r>
              <a:rPr lang="en-US" sz="1600" dirty="0" smtClean="0"/>
              <a:t>In the real system your measurements should be entered with the real time of measurement</a:t>
            </a:r>
          </a:p>
          <a:p>
            <a:r>
              <a:rPr lang="en-US" dirty="0" smtClean="0"/>
              <a:t>Enter 100 degrees for the current temperature and “send data”</a:t>
            </a:r>
          </a:p>
          <a:p>
            <a:pPr lvl="1"/>
            <a:r>
              <a:rPr lang="en-US" sz="1600" dirty="0" smtClean="0"/>
              <a:t>Your error will be flagged and you can try again.</a:t>
            </a:r>
          </a:p>
          <a:p>
            <a:r>
              <a:rPr lang="en-US" dirty="0" smtClean="0"/>
              <a:t>Enter 20 degrees and “send data” </a:t>
            </a:r>
          </a:p>
          <a:p>
            <a:pPr lvl="1"/>
            <a:r>
              <a:rPr lang="en-US" sz="1600" dirty="0" smtClean="0"/>
              <a:t>The observation is recorded with the green happy face</a:t>
            </a:r>
            <a:endParaRPr lang="en-US" sz="1400" dirty="0" smtClean="0"/>
          </a:p>
          <a:p>
            <a:r>
              <a:rPr lang="en-US" dirty="0" smtClean="0"/>
              <a:t>Return to the Data Entry Home page by clicking on “Data Entry Home” in the breadcrumbs on the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15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and editing air temperature measurements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17700" y="1945481"/>
            <a:ext cx="5308600" cy="3790950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57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Bookmarking and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Data Entry Home page (in the breadcrumb) find the Air Temperature 1 day form.</a:t>
            </a:r>
          </a:p>
          <a:p>
            <a:pPr lvl="1"/>
            <a:r>
              <a:rPr lang="en-US" sz="1600" dirty="0" smtClean="0"/>
              <a:t>Click on the little star next to the title to “bookmark” the form</a:t>
            </a:r>
          </a:p>
          <a:p>
            <a:pPr lvl="1"/>
            <a:r>
              <a:rPr lang="en-US" sz="1600" dirty="0" smtClean="0"/>
              <a:t>This will put the form on the top so you and your students can get to it quickly and easily</a:t>
            </a:r>
          </a:p>
          <a:p>
            <a:r>
              <a:rPr lang="en-US" dirty="0" smtClean="0"/>
              <a:t>Click on “Past Observations” under the Air Temperature 1 day</a:t>
            </a:r>
          </a:p>
          <a:p>
            <a:pPr lvl="1"/>
            <a:r>
              <a:rPr lang="en-US" sz="1600" dirty="0" smtClean="0"/>
              <a:t>Your data entry is listed. You may delete it, or click on it to change. Click on the date/time and enter 17 and “send data”</a:t>
            </a:r>
          </a:p>
          <a:p>
            <a:pPr lvl="1"/>
            <a:r>
              <a:rPr lang="en-US" sz="1600" dirty="0" smtClean="0"/>
              <a:t>Your Observation is updated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64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Past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5/18/2018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872215"/>
            <a:ext cx="7038975" cy="1857375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4778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 – Add a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site you created in Part 1 of this training</a:t>
            </a:r>
          </a:p>
          <a:p>
            <a:r>
              <a:rPr lang="en-US" dirty="0" smtClean="0"/>
              <a:t>Bookmark the Air Temperature 1 day form</a:t>
            </a:r>
          </a:p>
          <a:p>
            <a:r>
              <a:rPr lang="en-US" dirty="0" smtClean="0"/>
              <a:t>Use the form to enter data</a:t>
            </a:r>
          </a:p>
          <a:p>
            <a:pPr lvl="1"/>
            <a:r>
              <a:rPr lang="en-US" dirty="0" smtClean="0"/>
              <a:t>Try using 100 degrees, and save….then a more realistic number and save</a:t>
            </a:r>
          </a:p>
          <a:p>
            <a:r>
              <a:rPr lang="en-US" dirty="0" smtClean="0"/>
              <a:t>After submitting the data, return to edit the data, change it and save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18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 Master PPT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GLOBE Master PPT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aytheon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aytheon Stand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ytheon Standard 1">
        <a:dk1>
          <a:srgbClr val="000000"/>
        </a:dk1>
        <a:lt1>
          <a:srgbClr val="FFFFFF"/>
        </a:lt1>
        <a:dk2>
          <a:srgbClr val="000066"/>
        </a:dk2>
        <a:lt2>
          <a:srgbClr val="666666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336699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LOBE Master PPT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Raytheon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aytheon Stand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ytheon Standard 1">
        <a:dk1>
          <a:srgbClr val="000000"/>
        </a:dk1>
        <a:lt1>
          <a:srgbClr val="FFFFFF"/>
        </a:lt1>
        <a:dk2>
          <a:srgbClr val="000066"/>
        </a:dk2>
        <a:lt2>
          <a:srgbClr val="666666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336699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Entry</Template>
  <TotalTime>2339</TotalTime>
  <Words>817</Words>
  <Application>Microsoft Office PowerPoint</Application>
  <PresentationFormat>On-screen Show (4:3)</PresentationFormat>
  <Paragraphs>117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GLOBE Master PPT2015</vt:lpstr>
      <vt:lpstr>1_GLOBE Master PPT2015</vt:lpstr>
      <vt:lpstr>Raytheon Standard</vt:lpstr>
      <vt:lpstr>2_GLOBE Master PPT2015</vt:lpstr>
      <vt:lpstr>1_Raytheon Standard</vt:lpstr>
      <vt:lpstr>GLOBE Adding Measurement Data into Your Site</vt:lpstr>
      <vt:lpstr>Introduction</vt:lpstr>
      <vt:lpstr>Adding a Measurement</vt:lpstr>
      <vt:lpstr>List of data entry forms available for an atmosphere site</vt:lpstr>
      <vt:lpstr>Enter Data</vt:lpstr>
      <vt:lpstr>Adding and editing air temperature measurements</vt:lpstr>
      <vt:lpstr>Bookmarking and Editing</vt:lpstr>
      <vt:lpstr>Editing Past Observations</vt:lpstr>
      <vt:lpstr>Your Turn – Add a Measurement</vt:lpstr>
      <vt:lpstr>GLOBE Mobile apps</vt:lpstr>
      <vt:lpstr>The GLOBE Data Entry App</vt:lpstr>
      <vt:lpstr>Data Entry App</vt:lpstr>
      <vt:lpstr>PowerPoint Presentation</vt:lpstr>
      <vt:lpstr>PowerPoint Presentation</vt:lpstr>
      <vt:lpstr>Select Your School, Select Your Site, Select Your Protocol and Enter Data</vt:lpstr>
      <vt:lpstr>Saved Measurements can be sent to GLOBE</vt:lpstr>
      <vt:lpstr>GLOBE Observer</vt:lpstr>
      <vt:lpstr>PowerPoint Presentation</vt:lpstr>
      <vt:lpstr>PowerPoint Presentation</vt:lpstr>
      <vt:lpstr>PowerPoint Presentation</vt:lpstr>
      <vt:lpstr>Test</vt:lpstr>
      <vt:lpstr>Test - Answers</vt:lpstr>
      <vt:lpstr>Next Steps</vt:lpstr>
    </vt:vector>
  </TitlesOfParts>
  <Company>Raytheon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Event Name</dc:subject>
  <dc:creator>David Overoye</dc:creator>
  <cp:keywords>Raytheon</cp:keywords>
  <dc:description>Template: Mark Johnson, Silver Fox Productions
Formatting:
Event Date:
Event Location:
Audience Type: Internal</dc:description>
  <cp:lastModifiedBy>David Overoye</cp:lastModifiedBy>
  <cp:revision>290</cp:revision>
  <dcterms:created xsi:type="dcterms:W3CDTF">2014-05-03T06:05:32Z</dcterms:created>
  <dcterms:modified xsi:type="dcterms:W3CDTF">2018-05-18T17:19:41Z</dcterms:modified>
</cp:coreProperties>
</file>